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3" r:id="rId4"/>
    <p:sldId id="258" r:id="rId5"/>
    <p:sldId id="259" r:id="rId6"/>
    <p:sldId id="260" r:id="rId7"/>
    <p:sldId id="292" r:id="rId8"/>
    <p:sldId id="301" r:id="rId9"/>
    <p:sldId id="264" r:id="rId10"/>
    <p:sldId id="265" r:id="rId11"/>
    <p:sldId id="291" r:id="rId12"/>
    <p:sldId id="293" r:id="rId13"/>
    <p:sldId id="268" r:id="rId14"/>
    <p:sldId id="290" r:id="rId15"/>
    <p:sldId id="294" r:id="rId16"/>
    <p:sldId id="271" r:id="rId17"/>
    <p:sldId id="272" r:id="rId18"/>
    <p:sldId id="273" r:id="rId19"/>
    <p:sldId id="274" r:id="rId20"/>
    <p:sldId id="275" r:id="rId21"/>
    <p:sldId id="296" r:id="rId22"/>
    <p:sldId id="276" r:id="rId23"/>
    <p:sldId id="277" r:id="rId24"/>
    <p:sldId id="278" r:id="rId25"/>
    <p:sldId id="282" r:id="rId26"/>
    <p:sldId id="297" r:id="rId27"/>
    <p:sldId id="295" r:id="rId28"/>
    <p:sldId id="298" r:id="rId29"/>
    <p:sldId id="279" r:id="rId30"/>
    <p:sldId id="280" r:id="rId31"/>
    <p:sldId id="285" r:id="rId32"/>
    <p:sldId id="300" r:id="rId33"/>
    <p:sldId id="287" r:id="rId34"/>
  </p:sldIdLst>
  <p:sldSz cx="18288000" cy="10287000"/>
  <p:notesSz cx="6858000" cy="9144000"/>
  <p:embeddedFontLst>
    <p:embeddedFont>
      <p:font typeface="NanumSquareOTF" panose="020B0600000101010101" pitchFamily="34" charset="-127"/>
      <p:regular r:id="rId36"/>
    </p:embeddedFont>
    <p:embeddedFont>
      <p:font typeface="NanumSquareOTF Bold" panose="020B0600000101010101" pitchFamily="34" charset="-127"/>
      <p:bold r:id="rId37"/>
    </p:embeddedFont>
    <p:embeddedFont>
      <p:font typeface="NanumSquareOTF ExtraBold" panose="020B0600000101010101" pitchFamily="34" charset="-127"/>
      <p:bold r:id="rId38"/>
    </p:embeddedFont>
    <p:embeddedFont>
      <p:font typeface="NanumSquareOTF Light" panose="020B0600000101010101" pitchFamily="34" charset="-127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B7C"/>
    <a:srgbClr val="FF3921"/>
    <a:srgbClr val="6671FA"/>
    <a:srgbClr val="FFDD2D"/>
    <a:srgbClr val="FFD400"/>
    <a:srgbClr val="FF7D41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37" autoAdjust="0"/>
    <p:restoredTop sz="94563" autoAdjust="0"/>
  </p:normalViewPr>
  <p:slideViewPr>
    <p:cSldViewPr>
      <p:cViewPr varScale="1">
        <p:scale>
          <a:sx n="140" d="100"/>
          <a:sy n="140" d="100"/>
        </p:scale>
        <p:origin x="552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01,%20&#44060;&#48156;\09,%202021%20KDT%20&#54644;&#52964;&#53668;%20&#45824;&#54924;\06,%20Submition\&#52628;&#44032;&#54876;&#50857;&#48169;&#50504;_&#49688;&#51061;&#44228;&#49328;&#44540;&#4414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'재생에너지 3020'!$A$6</c:f>
              <c:strCache>
                <c:ptCount val="1"/>
                <c:pt idx="0">
                  <c:v>설비용량</c:v>
                </c:pt>
              </c:strCache>
            </c:strRef>
          </c:tx>
          <c:spPr>
            <a:solidFill>
              <a:srgbClr val="3310A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NanumSquareOTF Bold" panose="020B0600000101010101" pitchFamily="34" charset="-127"/>
                    <a:ea typeface="NanumSquareOTF Bold" panose="020B0600000101010101" pitchFamily="34" charset="-127"/>
                    <a:cs typeface="+mn-cs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'재생에너지 3020'!$B$5:$E$5</c:f>
              <c:numCache>
                <c:formatCode>General</c:formatCode>
                <c:ptCount val="4"/>
                <c:pt idx="0">
                  <c:v>2016</c:v>
                </c:pt>
                <c:pt idx="1">
                  <c:v>2022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'재생에너지 3020'!$B$6:$E$6</c:f>
              <c:numCache>
                <c:formatCode>General</c:formatCode>
                <c:ptCount val="4"/>
                <c:pt idx="0">
                  <c:v>13.3</c:v>
                </c:pt>
                <c:pt idx="1">
                  <c:v>27.5</c:v>
                </c:pt>
                <c:pt idx="2">
                  <c:v>29.9</c:v>
                </c:pt>
                <c:pt idx="3">
                  <c:v>63.8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BB-BE41-BB52-FF7724C62ABA}"/>
            </c:ext>
          </c:extLst>
        </c:ser>
        <c:ser>
          <c:idx val="1"/>
          <c:order val="1"/>
          <c:tx>
            <c:strRef>
              <c:f>'재생에너지 3020'!$A$7</c:f>
              <c:strCache>
                <c:ptCount val="1"/>
                <c:pt idx="0">
                  <c:v>그린뉴딜 상향조정</c:v>
                </c:pt>
              </c:strCache>
            </c:strRef>
          </c:tx>
          <c:spPr>
            <a:solidFill>
              <a:srgbClr val="EE7844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6.6109060168614538E-3"/>
                  <c:y val="-7.3823885876530469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4BB-BE41-BB52-FF7724C62A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NanumSquareOTF Bold" panose="020B0600000101010101" pitchFamily="34" charset="-127"/>
                    <a:ea typeface="NanumSquareOTF Bold" panose="020B0600000101010101" pitchFamily="34" charset="-127"/>
                    <a:cs typeface="+mn-cs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'재생에너지 3020'!$B$5:$E$5</c:f>
              <c:numCache>
                <c:formatCode>General</c:formatCode>
                <c:ptCount val="4"/>
                <c:pt idx="0">
                  <c:v>2016</c:v>
                </c:pt>
                <c:pt idx="1">
                  <c:v>2022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'재생에너지 3020'!$B$7:$E$7</c:f>
              <c:numCache>
                <c:formatCode>General</c:formatCode>
                <c:ptCount val="4"/>
                <c:pt idx="2">
                  <c:v>12.8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BB-BE41-BB52-FF7724C62AB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1565146879"/>
        <c:axId val="1565147295"/>
      </c:barChart>
      <c:catAx>
        <c:axId val="156514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+mn-cs"/>
              </a:defRPr>
            </a:pPr>
            <a:endParaRPr lang="ko-Kore-KR"/>
          </a:p>
        </c:txPr>
        <c:crossAx val="1565147295"/>
        <c:crosses val="autoZero"/>
        <c:auto val="1"/>
        <c:lblAlgn val="ctr"/>
        <c:lblOffset val="100"/>
        <c:noMultiLvlLbl val="0"/>
      </c:catAx>
      <c:valAx>
        <c:axId val="156514729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+mn-cs"/>
              </a:defRPr>
            </a:pPr>
            <a:endParaRPr lang="ko-Kore-KR"/>
          </a:p>
        </c:txPr>
        <c:crossAx val="156514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  <a:cs typeface="+mn-cs"/>
            </a:defRPr>
          </a:pPr>
          <a:endParaRPr lang="ko-Kore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anumSquareOTF" panose="020B0600000101010101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anumSquareOTF" panose="020B0600000101010101" pitchFamily="34" charset="-127"/>
              </a:defRPr>
            </a:lvl1pPr>
          </a:lstStyle>
          <a:p>
            <a:fld id="{08935231-14E4-4D47-BA23-8A5C5834E98F}" type="datetimeFigureOut">
              <a:rPr kumimoji="1" lang="ko-Kore-KR" altLang="en-US" smtClean="0"/>
              <a:pPr/>
              <a:t>2021. 8. 18.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anumSquareOTF" panose="020B0600000101010101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anumSquareOTF" panose="020B0600000101010101" pitchFamily="34" charset="-127"/>
              </a:defRPr>
            </a:lvl1pPr>
          </a:lstStyle>
          <a:p>
            <a:fld id="{1DB83F48-3D80-7945-BC8F-D7CE7FD7CD70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61122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NanumSquareOTF" panose="020B0600000101010101" pitchFamily="34" charset="-127"/>
        <a:ea typeface="Gungsuh" panose="02030600000101010101" pitchFamily="18" charset="-127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NanumSquareOTF" panose="020B0600000101010101" pitchFamily="34" charset="-127"/>
        <a:ea typeface="Gungsuh" panose="02030600000101010101" pitchFamily="18" charset="-127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NanumSquareOTF" panose="020B0600000101010101" pitchFamily="34" charset="-127"/>
        <a:ea typeface="Gungsuh" panose="02030600000101010101" pitchFamily="18" charset="-127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NanumSquareOTF" panose="020B0600000101010101" pitchFamily="34" charset="-127"/>
        <a:ea typeface="Gungsuh" panose="02030600000101010101" pitchFamily="18" charset="-127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NanumSquareOTF" panose="020B0600000101010101" pitchFamily="34" charset="-127"/>
        <a:ea typeface="Gungsuh" panose="02030600000101010101" pitchFamily="18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26AA6512-F23A-A74D-BDA3-91A9382DDE6B}" type="datetime1">
              <a:rPr lang="ko-KR" altLang="en-US" smtClean="0"/>
              <a:pPr/>
              <a:t>2021. 8. 18.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0ECC046-DC00-CD4A-B1B0-D5FCDC2D5E3C}" type="datetime1">
              <a:rPr lang="ko-KR" altLang="en-US" smtClean="0"/>
              <a:pPr/>
              <a:t>2021. 8. 18.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5BF6B007-B518-D64C-974B-8DC24FD2B083}" type="datetime1">
              <a:rPr lang="ko-KR" altLang="en-US" smtClean="0"/>
              <a:pPr/>
              <a:t>2021. 8. 18.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21F61F65-DF03-5F48-A502-BDC1AC2D917F}" type="datetime1">
              <a:rPr lang="ko-KR" altLang="en-US" smtClean="0"/>
              <a:pPr/>
              <a:t>2021. 8. 18.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51E7281-EFD9-8344-8952-5EC4C65B19AB}" type="datetime1">
              <a:rPr lang="ko-KR" altLang="en-US" smtClean="0"/>
              <a:pPr/>
              <a:t>2021. 8. 18.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EC6C284D-A199-5A4C-B6AA-891AF0450D70}" type="datetime1">
              <a:rPr lang="ko-KR" altLang="en-US" smtClean="0"/>
              <a:pPr/>
              <a:t>2021. 8. 18.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BEA5CA32-6A40-2042-A59E-DB567CA7829B}" type="datetime1">
              <a:rPr lang="ko-KR" altLang="en-US" smtClean="0"/>
              <a:pPr/>
              <a:t>2021. 8. 18.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4F0073A7-E733-6B4F-A80A-1CF15F9BFFFF}" type="datetime1">
              <a:rPr lang="ko-KR" altLang="en-US" smtClean="0"/>
              <a:pPr/>
              <a:t>2021. 8. 18.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9D27C992-11A9-A444-9A77-AC10E8CFC97D}" type="datetime1">
              <a:rPr lang="ko-KR" altLang="en-US" smtClean="0"/>
              <a:pPr/>
              <a:t>2021. 8. 18.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363700" y="9087133"/>
            <a:ext cx="2895600" cy="365125"/>
          </a:xfrm>
        </p:spPr>
        <p:txBody>
          <a:bodyPr/>
          <a:lstStyle>
            <a:lvl1pPr algn="r">
              <a:defRPr sz="1700" b="0" i="0">
                <a:solidFill>
                  <a:srgbClr val="FF392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8008" y="9053185"/>
            <a:ext cx="2133600" cy="365125"/>
          </a:xfrm>
        </p:spPr>
        <p:txBody>
          <a:bodyPr/>
          <a:lstStyle>
            <a:lvl1pPr algn="l">
              <a:defRPr sz="1700">
                <a:solidFill>
                  <a:srgbClr val="FF392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BBAA389-F840-3241-A9D8-FCCC161CE76F}"/>
              </a:ext>
            </a:extLst>
          </p:cNvPr>
          <p:cNvSpPr/>
          <p:nvPr userDrawn="1"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363700" y="9087133"/>
            <a:ext cx="2895600" cy="365125"/>
          </a:xfrm>
        </p:spPr>
        <p:txBody>
          <a:bodyPr/>
          <a:lstStyle>
            <a:lvl1pPr algn="r">
              <a:defRPr sz="1700" b="0" i="0">
                <a:solidFill>
                  <a:srgbClr val="FF392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8008" y="9053185"/>
            <a:ext cx="2133600" cy="365125"/>
          </a:xfrm>
        </p:spPr>
        <p:txBody>
          <a:bodyPr/>
          <a:lstStyle>
            <a:lvl1pPr algn="l">
              <a:defRPr sz="1700">
                <a:solidFill>
                  <a:srgbClr val="FF392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BBAA389-F840-3241-A9D8-FCCC161CE76F}"/>
              </a:ext>
            </a:extLst>
          </p:cNvPr>
          <p:cNvSpPr/>
          <p:nvPr userDrawn="1"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  <p:txBody>
          <a:bodyPr/>
          <a:lstStyle/>
          <a:p>
            <a:endParaRPr lang="ko-Kore-KR" altLang="en-US" b="0" i="0" dirty="0">
              <a:latin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86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59735D58-B894-DB46-8D14-3E6EFA01B7A5}" type="datetime1">
              <a:rPr lang="ko-KR" altLang="en-US" smtClean="0"/>
              <a:pPr/>
              <a:t>2021. 8. 18.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anumSquareOTF" panose="020B0600000101010101" pitchFamily="34" charset="-127"/>
                <a:ea typeface="Gungsuh" panose="02030600000101010101" pitchFamily="18" charset="-127"/>
              </a:defRPr>
            </a:lvl1pPr>
          </a:lstStyle>
          <a:p>
            <a:fld id="{E86866C5-0994-5E42-81B8-48C84A9C3A0B}" type="datetime1">
              <a:rPr lang="ko-KR" altLang="en-US" smtClean="0"/>
              <a:pPr/>
              <a:t>2021. 8. 18.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anumSquareOTF" panose="020B0600000101010101" pitchFamily="34" charset="-127"/>
                <a:ea typeface="Gungsuh" panose="02030600000101010101" pitchFamily="18" charset="-127"/>
              </a:defRPr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anumSquareOTF" panose="020B0600000101010101" pitchFamily="34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NanumSquareOTF" panose="020B0600000101010101" pitchFamily="34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NanumSquareOTF" panose="020B0600000101010101" pitchFamily="34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NanumSquareOTF" panose="020B0600000101010101" pitchFamily="34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NanumSquareOTF" panose="020B0600000101010101" pitchFamily="34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NanumSquareOTF" panose="020B0600000101010101" pitchFamily="34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NanumSquareOTF" panose="020B0600000101010101" pitchFamily="34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75.sv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82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7.png"/><Relationship Id="rId21" Type="http://schemas.openxmlformats.org/officeDocument/2006/relationships/image" Target="../media/image102.svg"/><Relationship Id="rId42" Type="http://schemas.openxmlformats.org/officeDocument/2006/relationships/image" Target="../media/image121.png"/><Relationship Id="rId47" Type="http://schemas.openxmlformats.org/officeDocument/2006/relationships/image" Target="../media/image126.svg"/><Relationship Id="rId63" Type="http://schemas.openxmlformats.org/officeDocument/2006/relationships/image" Target="../media/image142.svg"/><Relationship Id="rId68" Type="http://schemas.openxmlformats.org/officeDocument/2006/relationships/image" Target="../media/image147.png"/><Relationship Id="rId7" Type="http://schemas.openxmlformats.org/officeDocument/2006/relationships/image" Target="../media/image88.sv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29" Type="http://schemas.openxmlformats.org/officeDocument/2006/relationships/image" Target="../media/image110.svg"/><Relationship Id="rId11" Type="http://schemas.openxmlformats.org/officeDocument/2006/relationships/image" Target="../media/image92.svg"/><Relationship Id="rId24" Type="http://schemas.openxmlformats.org/officeDocument/2006/relationships/image" Target="../media/image105.png"/><Relationship Id="rId32" Type="http://schemas.openxmlformats.org/officeDocument/2006/relationships/image" Target="../media/image113.png"/><Relationship Id="rId37" Type="http://schemas.openxmlformats.org/officeDocument/2006/relationships/image" Target="../media/image118.svg"/><Relationship Id="rId40" Type="http://schemas.openxmlformats.org/officeDocument/2006/relationships/image" Target="../media/image119.png"/><Relationship Id="rId45" Type="http://schemas.openxmlformats.org/officeDocument/2006/relationships/image" Target="../media/image124.svg"/><Relationship Id="rId53" Type="http://schemas.openxmlformats.org/officeDocument/2006/relationships/image" Target="../media/image132.svg"/><Relationship Id="rId58" Type="http://schemas.openxmlformats.org/officeDocument/2006/relationships/image" Target="../media/image137.png"/><Relationship Id="rId66" Type="http://schemas.openxmlformats.org/officeDocument/2006/relationships/image" Target="../media/image145.png"/><Relationship Id="rId5" Type="http://schemas.openxmlformats.org/officeDocument/2006/relationships/image" Target="../media/image86.svg"/><Relationship Id="rId61" Type="http://schemas.openxmlformats.org/officeDocument/2006/relationships/image" Target="../media/image140.svg"/><Relationship Id="rId19" Type="http://schemas.openxmlformats.org/officeDocument/2006/relationships/image" Target="../media/image100.sv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Relationship Id="rId27" Type="http://schemas.openxmlformats.org/officeDocument/2006/relationships/image" Target="../media/image108.svg"/><Relationship Id="rId30" Type="http://schemas.openxmlformats.org/officeDocument/2006/relationships/image" Target="../media/image111.png"/><Relationship Id="rId35" Type="http://schemas.openxmlformats.org/officeDocument/2006/relationships/image" Target="../media/image116.svg"/><Relationship Id="rId43" Type="http://schemas.openxmlformats.org/officeDocument/2006/relationships/image" Target="../media/image122.svg"/><Relationship Id="rId48" Type="http://schemas.openxmlformats.org/officeDocument/2006/relationships/image" Target="../media/image127.png"/><Relationship Id="rId56" Type="http://schemas.openxmlformats.org/officeDocument/2006/relationships/image" Target="../media/image135.png"/><Relationship Id="rId64" Type="http://schemas.openxmlformats.org/officeDocument/2006/relationships/image" Target="../media/image143.png"/><Relationship Id="rId69" Type="http://schemas.openxmlformats.org/officeDocument/2006/relationships/image" Target="../media/image148.svg"/><Relationship Id="rId8" Type="http://schemas.openxmlformats.org/officeDocument/2006/relationships/image" Target="../media/image89.png"/><Relationship Id="rId51" Type="http://schemas.openxmlformats.org/officeDocument/2006/relationships/image" Target="../media/image130.svg"/><Relationship Id="rId3" Type="http://schemas.openxmlformats.org/officeDocument/2006/relationships/image" Target="../media/image84.svg"/><Relationship Id="rId12" Type="http://schemas.openxmlformats.org/officeDocument/2006/relationships/image" Target="../media/image93.png"/><Relationship Id="rId17" Type="http://schemas.openxmlformats.org/officeDocument/2006/relationships/image" Target="../media/image98.svg"/><Relationship Id="rId25" Type="http://schemas.openxmlformats.org/officeDocument/2006/relationships/image" Target="../media/image106.svg"/><Relationship Id="rId33" Type="http://schemas.openxmlformats.org/officeDocument/2006/relationships/image" Target="../media/image114.svg"/><Relationship Id="rId38" Type="http://schemas.openxmlformats.org/officeDocument/2006/relationships/image" Target="../media/image2.png"/><Relationship Id="rId46" Type="http://schemas.openxmlformats.org/officeDocument/2006/relationships/image" Target="../media/image125.png"/><Relationship Id="rId59" Type="http://schemas.openxmlformats.org/officeDocument/2006/relationships/image" Target="../media/image138.svg"/><Relationship Id="rId67" Type="http://schemas.openxmlformats.org/officeDocument/2006/relationships/image" Target="../media/image146.svg"/><Relationship Id="rId20" Type="http://schemas.openxmlformats.org/officeDocument/2006/relationships/image" Target="../media/image101.png"/><Relationship Id="rId41" Type="http://schemas.openxmlformats.org/officeDocument/2006/relationships/image" Target="../media/image120.svg"/><Relationship Id="rId54" Type="http://schemas.openxmlformats.org/officeDocument/2006/relationships/image" Target="../media/image133.png"/><Relationship Id="rId6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5" Type="http://schemas.openxmlformats.org/officeDocument/2006/relationships/image" Target="../media/image96.svg"/><Relationship Id="rId23" Type="http://schemas.openxmlformats.org/officeDocument/2006/relationships/image" Target="../media/image104.svg"/><Relationship Id="rId28" Type="http://schemas.openxmlformats.org/officeDocument/2006/relationships/image" Target="../media/image109.png"/><Relationship Id="rId36" Type="http://schemas.openxmlformats.org/officeDocument/2006/relationships/image" Target="../media/image117.png"/><Relationship Id="rId49" Type="http://schemas.openxmlformats.org/officeDocument/2006/relationships/image" Target="../media/image128.svg"/><Relationship Id="rId57" Type="http://schemas.openxmlformats.org/officeDocument/2006/relationships/image" Target="../media/image136.svg"/><Relationship Id="rId10" Type="http://schemas.openxmlformats.org/officeDocument/2006/relationships/image" Target="../media/image91.png"/><Relationship Id="rId31" Type="http://schemas.openxmlformats.org/officeDocument/2006/relationships/image" Target="../media/image112.svg"/><Relationship Id="rId44" Type="http://schemas.openxmlformats.org/officeDocument/2006/relationships/image" Target="../media/image123.png"/><Relationship Id="rId52" Type="http://schemas.openxmlformats.org/officeDocument/2006/relationships/image" Target="../media/image131.png"/><Relationship Id="rId60" Type="http://schemas.openxmlformats.org/officeDocument/2006/relationships/image" Target="../media/image139.png"/><Relationship Id="rId65" Type="http://schemas.openxmlformats.org/officeDocument/2006/relationships/image" Target="../media/image144.svg"/><Relationship Id="rId4" Type="http://schemas.openxmlformats.org/officeDocument/2006/relationships/image" Target="../media/image85.png"/><Relationship Id="rId9" Type="http://schemas.openxmlformats.org/officeDocument/2006/relationships/image" Target="../media/image90.svg"/><Relationship Id="rId13" Type="http://schemas.openxmlformats.org/officeDocument/2006/relationships/image" Target="../media/image94.svg"/><Relationship Id="rId18" Type="http://schemas.openxmlformats.org/officeDocument/2006/relationships/image" Target="../media/image99.png"/><Relationship Id="rId39" Type="http://schemas.openxmlformats.org/officeDocument/2006/relationships/image" Target="../media/image3.svg"/><Relationship Id="rId34" Type="http://schemas.openxmlformats.org/officeDocument/2006/relationships/image" Target="../media/image115.png"/><Relationship Id="rId50" Type="http://schemas.openxmlformats.org/officeDocument/2006/relationships/image" Target="../media/image129.png"/><Relationship Id="rId55" Type="http://schemas.openxmlformats.org/officeDocument/2006/relationships/image" Target="../media/image13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598557"/>
            <a:ext cx="3130363" cy="0"/>
          </a:xfrm>
          <a:prstGeom prst="line">
            <a:avLst/>
          </a:prstGeom>
          <a:ln w="2286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23435" b="47005"/>
          <a:stretch>
            <a:fillRect/>
          </a:stretch>
        </p:blipFill>
        <p:spPr>
          <a:xfrm>
            <a:off x="1028700" y="5013170"/>
            <a:ext cx="16230600" cy="319839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232112"/>
            <a:ext cx="16230600" cy="185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28"/>
              </a:lnSpc>
            </a:pPr>
            <a:r>
              <a:rPr lang="en-US" sz="6600" spc="-310" dirty="0" err="1">
                <a:solidFill>
                  <a:srgbClr val="FF3A21"/>
                </a:solidFill>
                <a:latin typeface="NanumSquareOTF" panose="020B0600000101010101" pitchFamily="34" charset="-127"/>
                <a:ea typeface="NanumGothic" panose="020D0604000000000000" pitchFamily="34" charset="-127"/>
              </a:rPr>
              <a:t>기상</a:t>
            </a:r>
            <a:r>
              <a:rPr lang="en-US" sz="6600" spc="-310" dirty="0">
                <a:solidFill>
                  <a:srgbClr val="FF3A21"/>
                </a:solidFill>
                <a:latin typeface="NanumSquareOTF" panose="020B0600000101010101" pitchFamily="34" charset="-127"/>
                <a:ea typeface="NanumGothic" panose="020D0604000000000000" pitchFamily="34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NanumSquareOTF" panose="020B0600000101010101" pitchFamily="34" charset="-127"/>
                <a:ea typeface="NanumGothic" panose="020D0604000000000000" pitchFamily="34" charset="-127"/>
              </a:rPr>
              <a:t>자료를</a:t>
            </a:r>
            <a:r>
              <a:rPr lang="en-US" sz="6600" spc="-310" dirty="0">
                <a:solidFill>
                  <a:srgbClr val="FF3A21"/>
                </a:solidFill>
                <a:latin typeface="NanumSquareOTF" panose="020B0600000101010101" pitchFamily="34" charset="-127"/>
                <a:ea typeface="NanumGothic" panose="020D0604000000000000" pitchFamily="34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NanumSquareOTF" panose="020B0600000101010101" pitchFamily="34" charset="-127"/>
                <a:ea typeface="NanumGothic" panose="020D0604000000000000" pitchFamily="34" charset="-127"/>
              </a:rPr>
              <a:t>이용한</a:t>
            </a:r>
            <a:r>
              <a:rPr lang="en-US" sz="6600" spc="-310" dirty="0">
                <a:solidFill>
                  <a:srgbClr val="FF3A21"/>
                </a:solidFill>
                <a:latin typeface="NanumSquareOTF" panose="020B0600000101010101" pitchFamily="34" charset="-127"/>
                <a:ea typeface="NanumGothic" panose="020D0604000000000000" pitchFamily="34" charset="-127"/>
              </a:rPr>
              <a:t> </a:t>
            </a:r>
          </a:p>
          <a:p>
            <a:pPr>
              <a:lnSpc>
                <a:spcPts val="7128"/>
              </a:lnSpc>
            </a:pPr>
            <a:r>
              <a:rPr lang="en-US" sz="6600" spc="-310" dirty="0" err="1">
                <a:solidFill>
                  <a:srgbClr val="FF3A21"/>
                </a:solidFill>
                <a:latin typeface="NanumSquareOTF" panose="020B0600000101010101" pitchFamily="34" charset="-127"/>
                <a:ea typeface="NanumGothic" panose="020D0604000000000000" pitchFamily="34" charset="-127"/>
              </a:rPr>
              <a:t>태양광</a:t>
            </a:r>
            <a:r>
              <a:rPr lang="en-US" sz="6600" spc="-310" dirty="0">
                <a:solidFill>
                  <a:srgbClr val="FF3A21"/>
                </a:solidFill>
                <a:latin typeface="NanumSquareOTF" panose="020B0600000101010101" pitchFamily="34" charset="-127"/>
                <a:ea typeface="NanumGothic" panose="020D0604000000000000" pitchFamily="34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NanumSquareOTF" panose="020B0600000101010101" pitchFamily="34" charset="-127"/>
                <a:ea typeface="NanumGothic" panose="020D0604000000000000" pitchFamily="34" charset="-127"/>
              </a:rPr>
              <a:t>발전</a:t>
            </a:r>
            <a:r>
              <a:rPr lang="en-US" sz="6600" spc="-310" dirty="0">
                <a:solidFill>
                  <a:srgbClr val="FF3A21"/>
                </a:solidFill>
                <a:latin typeface="NanumSquareOTF" panose="020B0600000101010101" pitchFamily="34" charset="-127"/>
                <a:ea typeface="NanumGothic" panose="020D0604000000000000" pitchFamily="34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NanumSquareOTF" panose="020B0600000101010101" pitchFamily="34" charset="-127"/>
                <a:ea typeface="NanumGothic" panose="020D0604000000000000" pitchFamily="34" charset="-127"/>
              </a:rPr>
              <a:t>예측</a:t>
            </a:r>
            <a:r>
              <a:rPr lang="en-US" sz="6600" spc="-310" dirty="0">
                <a:solidFill>
                  <a:srgbClr val="FF3A21"/>
                </a:solidFill>
                <a:latin typeface="NanumSquareOTF" panose="020B0600000101010101" pitchFamily="34" charset="-127"/>
                <a:ea typeface="NanumGothic" panose="020D0604000000000000" pitchFamily="34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NanumSquareOTF" panose="020B0600000101010101" pitchFamily="34" charset="-127"/>
                <a:ea typeface="NanumGothic" panose="020D0604000000000000" pitchFamily="34" charset="-127"/>
              </a:rPr>
              <a:t>모델</a:t>
            </a:r>
            <a:r>
              <a:rPr lang="en-US" sz="6600" spc="-310" dirty="0">
                <a:solidFill>
                  <a:srgbClr val="FF3A21"/>
                </a:solidFill>
                <a:latin typeface="NanumSquareOTF" panose="020B0600000101010101" pitchFamily="34" charset="-127"/>
                <a:ea typeface="NanumGothic" panose="020D0604000000000000" pitchFamily="34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NanumSquareOTF" panose="020B0600000101010101" pitchFamily="34" charset="-127"/>
                <a:ea typeface="NanumGothic" panose="020D0604000000000000" pitchFamily="34" charset="-127"/>
              </a:rPr>
              <a:t>설계</a:t>
            </a:r>
            <a:endParaRPr lang="en-US" sz="6600" spc="-310" dirty="0">
              <a:solidFill>
                <a:srgbClr val="FF3A21"/>
              </a:solidFill>
              <a:latin typeface="NanumSquareOTF" panose="020B0600000101010101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 rot="17453">
            <a:off x="11101915" y="9141819"/>
            <a:ext cx="6156484" cy="456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49"/>
              </a:lnSpc>
            </a:pPr>
            <a:r>
              <a:rPr lang="en-US" sz="2499" dirty="0" err="1">
                <a:solidFill>
                  <a:srgbClr val="FF744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강주영</a:t>
            </a:r>
            <a:r>
              <a:rPr lang="en-US" sz="2499" dirty="0">
                <a:solidFill>
                  <a:srgbClr val="FF744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 </a:t>
            </a:r>
            <a:r>
              <a:rPr lang="en-US" sz="2499" dirty="0" err="1">
                <a:solidFill>
                  <a:srgbClr val="FF744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고아름</a:t>
            </a:r>
            <a:r>
              <a:rPr lang="en-US" sz="2499" dirty="0">
                <a:solidFill>
                  <a:srgbClr val="FF744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 </a:t>
            </a:r>
            <a:r>
              <a:rPr lang="en-US" sz="2499" dirty="0" err="1">
                <a:solidFill>
                  <a:srgbClr val="FF744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김윤희</a:t>
            </a:r>
            <a:r>
              <a:rPr lang="en-US" sz="2499" dirty="0">
                <a:solidFill>
                  <a:srgbClr val="FF744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 </a:t>
            </a:r>
            <a:r>
              <a:rPr lang="en-US" sz="2499" dirty="0" err="1">
                <a:solidFill>
                  <a:srgbClr val="FF744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유화영</a:t>
            </a:r>
            <a:endParaRPr lang="en-US" sz="2499" dirty="0">
              <a:solidFill>
                <a:srgbClr val="FF744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34565" y="9210675"/>
            <a:ext cx="2324499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4"/>
              </a:lnSpc>
            </a:pPr>
            <a:r>
              <a:rPr lang="en-US" sz="2499" spc="307" dirty="0">
                <a:solidFill>
                  <a:srgbClr val="FF5F24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1조 </a:t>
            </a:r>
            <a:r>
              <a:rPr lang="en-US" sz="2499" spc="307" dirty="0" err="1">
                <a:solidFill>
                  <a:srgbClr val="FF5F24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솔라시도</a:t>
            </a:r>
            <a:endParaRPr lang="en-US" sz="2499" spc="307" dirty="0">
              <a:solidFill>
                <a:srgbClr val="FF5F24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9064470"/>
            <a:ext cx="759135" cy="759135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태양광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발전에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영향을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미치는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요소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75593" y="8595937"/>
            <a:ext cx="861845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차왕철</a:t>
            </a:r>
            <a:r>
              <a:rPr lang="en-US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 </a:t>
            </a:r>
            <a:r>
              <a:rPr lang="en-US" sz="18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(2015), </a:t>
            </a:r>
            <a:r>
              <a:rPr lang="en-US" sz="1800" dirty="0" err="1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태양광발전에</a:t>
            </a:r>
            <a:r>
              <a:rPr lang="en-US" sz="18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영향을</a:t>
            </a:r>
            <a:r>
              <a:rPr lang="en-US" sz="18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미치는</a:t>
            </a:r>
            <a:r>
              <a:rPr lang="en-US" sz="18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요소</a:t>
            </a:r>
            <a:r>
              <a:rPr lang="en-US" sz="18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분석을</a:t>
            </a:r>
            <a:r>
              <a:rPr lang="en-US" sz="18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통한</a:t>
            </a:r>
            <a:r>
              <a:rPr lang="en-US" sz="18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연간</a:t>
            </a:r>
            <a:r>
              <a:rPr lang="en-US" sz="18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발전량</a:t>
            </a:r>
            <a:r>
              <a:rPr lang="en-US" sz="18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예측에</a:t>
            </a:r>
            <a:r>
              <a:rPr lang="en-US" sz="18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관한</a:t>
            </a:r>
            <a:r>
              <a:rPr lang="en-US" sz="18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연구</a:t>
            </a:r>
            <a:endParaRPr lang="en-US" sz="1800" dirty="0">
              <a:solidFill>
                <a:srgbClr val="000000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070A6D-7155-0946-8B33-EA578D5C2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A95163-5C20-E64F-8574-6AF6EACB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3E46657E-D058-D545-9BDE-FFCD6ACE5630}"/>
              </a:ext>
            </a:extLst>
          </p:cNvPr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DA29F7C3-F937-1F44-A40D-50D41235F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477186"/>
              </p:ext>
            </p:extLst>
          </p:nvPr>
        </p:nvGraphicFramePr>
        <p:xfrm>
          <a:off x="5105400" y="2121960"/>
          <a:ext cx="10913653" cy="5688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014">
                  <a:extLst>
                    <a:ext uri="{9D8B030D-6E8A-4147-A177-3AD203B41FA5}">
                      <a16:colId xmlns:a16="http://schemas.microsoft.com/office/drawing/2014/main" val="1843526841"/>
                    </a:ext>
                  </a:extLst>
                </a:gridCol>
                <a:gridCol w="8041639">
                  <a:extLst>
                    <a:ext uri="{9D8B030D-6E8A-4147-A177-3AD203B41FA5}">
                      <a16:colId xmlns:a16="http://schemas.microsoft.com/office/drawing/2014/main" val="2143930563"/>
                    </a:ext>
                  </a:extLst>
                </a:gridCol>
              </a:tblGrid>
              <a:tr h="592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태양광 발전에 영향을 미치는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8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613544"/>
                  </a:ext>
                </a:extLst>
              </a:tr>
              <a:tr h="91344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기상요소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태양광 발전에 직접 영향을 미치는 기상요소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(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일사량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일조시간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운량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강우량 등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)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09081"/>
                  </a:ext>
                </a:extLst>
              </a:tr>
              <a:tr h="9134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태양전지의 효율에 영향을 미치는 요서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(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온도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풍속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황사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미세먼지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연무 등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)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432461"/>
                  </a:ext>
                </a:extLst>
              </a:tr>
              <a:tr h="9134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지리요소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태양광 발전 설비의 설치위치 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(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위도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해발높이 등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)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5614"/>
                  </a:ext>
                </a:extLst>
              </a:tr>
              <a:tr h="9134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설비요소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모듈의 설치형태 및 설치 각도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(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고정형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고정가변형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추적형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)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55333"/>
                  </a:ext>
                </a:extLst>
              </a:tr>
              <a:tr h="9134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발전설비의 효율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(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변압기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인버터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모듈 등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)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378558"/>
                  </a:ext>
                </a:extLst>
              </a:tr>
              <a:tr h="5292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선로손실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전압강하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유지보수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680929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1007FDFF-0923-824C-AEB2-D4B0CCEE5677}"/>
              </a:ext>
            </a:extLst>
          </p:cNvPr>
          <p:cNvGrpSpPr/>
          <p:nvPr/>
        </p:nvGrpSpPr>
        <p:grpSpPr>
          <a:xfrm>
            <a:off x="2332627" y="3838516"/>
            <a:ext cx="2136972" cy="2119161"/>
            <a:chOff x="1776026" y="3888256"/>
            <a:chExt cx="2136972" cy="2119161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E1520F4-034E-B44F-8315-FB3A11D497B9}"/>
                </a:ext>
              </a:extLst>
            </p:cNvPr>
            <p:cNvSpPr/>
            <p:nvPr/>
          </p:nvSpPr>
          <p:spPr>
            <a:xfrm>
              <a:off x="1776026" y="3888256"/>
              <a:ext cx="2136972" cy="2119161"/>
            </a:xfrm>
            <a:prstGeom prst="ellipse">
              <a:avLst/>
            </a:prstGeom>
            <a:solidFill>
              <a:srgbClr val="FF3921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A4788F2-8D40-7F4B-90F8-45EBFA94B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7" y="4194494"/>
              <a:ext cx="1512770" cy="15001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613704" y="232936"/>
            <a:ext cx="11330942" cy="1066800"/>
            <a:chOff x="0" y="0"/>
            <a:chExt cx="15107923" cy="1422400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수집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AFA12E3-4AE8-E347-A4BE-C883EAF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0424F8-9A04-8548-8D85-9829A7DB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6" name="AutoShape 3">
            <a:extLst>
              <a:ext uri="{FF2B5EF4-FFF2-40B4-BE49-F238E27FC236}">
                <a16:creationId xmlns:a16="http://schemas.microsoft.com/office/drawing/2014/main" id="{4BAD0345-1CAA-BF42-9DC3-42B85856E638}"/>
              </a:ext>
            </a:extLst>
          </p:cNvPr>
          <p:cNvSpPr/>
          <p:nvPr/>
        </p:nvSpPr>
        <p:spPr>
          <a:xfrm>
            <a:off x="1019175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35" name="표 12">
            <a:extLst>
              <a:ext uri="{FF2B5EF4-FFF2-40B4-BE49-F238E27FC236}">
                <a16:creationId xmlns:a16="http://schemas.microsoft.com/office/drawing/2014/main" id="{AC7CE192-8D0A-F744-8AA2-A5B62EE02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464910"/>
              </p:ext>
            </p:extLst>
          </p:nvPr>
        </p:nvGraphicFramePr>
        <p:xfrm>
          <a:off x="1600200" y="2125734"/>
          <a:ext cx="15364384" cy="603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868">
                  <a:extLst>
                    <a:ext uri="{9D8B030D-6E8A-4147-A177-3AD203B41FA5}">
                      <a16:colId xmlns:a16="http://schemas.microsoft.com/office/drawing/2014/main" val="1803237053"/>
                    </a:ext>
                  </a:extLst>
                </a:gridCol>
                <a:gridCol w="4202094">
                  <a:extLst>
                    <a:ext uri="{9D8B030D-6E8A-4147-A177-3AD203B41FA5}">
                      <a16:colId xmlns:a16="http://schemas.microsoft.com/office/drawing/2014/main" val="2941979964"/>
                    </a:ext>
                  </a:extLst>
                </a:gridCol>
                <a:gridCol w="7123422">
                  <a:extLst>
                    <a:ext uri="{9D8B030D-6E8A-4147-A177-3AD203B41FA5}">
                      <a16:colId xmlns:a16="http://schemas.microsoft.com/office/drawing/2014/main" val="2799398410"/>
                    </a:ext>
                  </a:extLst>
                </a:gridCol>
              </a:tblGrid>
              <a:tr h="774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데이터 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사용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13673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부산복합자재창고 태양광 발전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부산복합자재창고 태양광 발전 </a:t>
                      </a:r>
                      <a:r>
                        <a:rPr lang="ko-KR" altLang="en-US" sz="24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시간별</a:t>
                      </a:r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생산량 및 판매량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901880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단기예보</a:t>
                      </a:r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</a:t>
                      </a:r>
                      <a:r>
                        <a:rPr lang="en-US" altLang="ko-KR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Open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부산 기준 발표한 </a:t>
                      </a:r>
                      <a:r>
                        <a:rPr lang="ko-KR" altLang="en-US" sz="24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단기예보</a:t>
                      </a:r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079603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태양 고도 정보</a:t>
                      </a:r>
                      <a:endParaRPr lang="en-US" altLang="ko-KR" sz="24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위치 기반 태양 고도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164898"/>
                  </a:ext>
                </a:extLst>
              </a:tr>
            </a:tbl>
          </a:graphicData>
        </a:graphic>
      </p:graphicFrame>
      <p:pic>
        <p:nvPicPr>
          <p:cNvPr id="36" name="그림 35">
            <a:extLst>
              <a:ext uri="{FF2B5EF4-FFF2-40B4-BE49-F238E27FC236}">
                <a16:creationId xmlns:a16="http://schemas.microsoft.com/office/drawing/2014/main" id="{B6DE05A6-325E-1046-8DD9-68D01B2E6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169" y="3271883"/>
            <a:ext cx="3867150" cy="96012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D9237B1-8229-3140-96E4-11B97E508E7E}"/>
              </a:ext>
            </a:extLst>
          </p:cNvPr>
          <p:cNvSpPr txBox="1"/>
          <p:nvPr/>
        </p:nvSpPr>
        <p:spPr>
          <a:xfrm>
            <a:off x="1600200" y="1727819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사용 기간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 2017.06.01 ~ 2021.06.30</a:t>
            </a:r>
          </a:p>
        </p:txBody>
      </p:sp>
      <p:pic>
        <p:nvPicPr>
          <p:cNvPr id="38" name="Picture 2" descr="KASI 한국천문연구원">
            <a:extLst>
              <a:ext uri="{FF2B5EF4-FFF2-40B4-BE49-F238E27FC236}">
                <a16:creationId xmlns:a16="http://schemas.microsoft.com/office/drawing/2014/main" id="{C5FD90F9-A58A-7542-8A50-09B72350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79" y="6887223"/>
            <a:ext cx="3021330" cy="80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뉴스핌 - [2020국감] &amp;quot;기상청이 개발한 장비, 기상청도 안써&amp;quot;...상용화율 13%">
            <a:extLst>
              <a:ext uri="{FF2B5EF4-FFF2-40B4-BE49-F238E27FC236}">
                <a16:creationId xmlns:a16="http://schemas.microsoft.com/office/drawing/2014/main" id="{C828DA88-68AE-614A-AC05-967455D7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69" y="5073838"/>
            <a:ext cx="31051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541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613704" y="232936"/>
            <a:ext cx="11330942" cy="1066800"/>
            <a:chOff x="0" y="0"/>
            <a:chExt cx="15107923" cy="1422400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수집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AFA12E3-4AE8-E347-A4BE-C883EAF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0424F8-9A04-8548-8D85-9829A7DB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6" name="AutoShape 3">
            <a:extLst>
              <a:ext uri="{FF2B5EF4-FFF2-40B4-BE49-F238E27FC236}">
                <a16:creationId xmlns:a16="http://schemas.microsoft.com/office/drawing/2014/main" id="{4BAD0345-1CAA-BF42-9DC3-42B85856E638}"/>
              </a:ext>
            </a:extLst>
          </p:cNvPr>
          <p:cNvSpPr/>
          <p:nvPr/>
        </p:nvSpPr>
        <p:spPr>
          <a:xfrm>
            <a:off x="1019175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Picture 2" descr="KASI 한국천문연구원">
            <a:extLst>
              <a:ext uri="{FF2B5EF4-FFF2-40B4-BE49-F238E27FC236}">
                <a16:creationId xmlns:a16="http://schemas.microsoft.com/office/drawing/2014/main" id="{21162C34-F0FD-C04C-8943-A76B8CA2A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23" b="7594"/>
          <a:stretch/>
        </p:blipFill>
        <p:spPr bwMode="auto">
          <a:xfrm>
            <a:off x="2503058" y="2914950"/>
            <a:ext cx="770792" cy="67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OP CEO 132] 신정식 한국남부발전(주) 사장 &amp;lt; 2021 TOP CEO &amp;lt; 기사본문 - CEONEWS - 시이오뉴스">
            <a:extLst>
              <a:ext uri="{FF2B5EF4-FFF2-40B4-BE49-F238E27FC236}">
                <a16:creationId xmlns:a16="http://schemas.microsoft.com/office/drawing/2014/main" id="{0A4275BA-E48E-EA4A-AD2C-B33BBECD9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6" t="12868" r="15346" b="17371"/>
          <a:stretch/>
        </p:blipFill>
        <p:spPr bwMode="auto">
          <a:xfrm>
            <a:off x="2286000" y="2036134"/>
            <a:ext cx="1204909" cy="69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D918B3A-623A-F845-B786-8ACA0D933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110962"/>
              </p:ext>
            </p:extLst>
          </p:nvPr>
        </p:nvGraphicFramePr>
        <p:xfrm>
          <a:off x="1295400" y="1541805"/>
          <a:ext cx="15697200" cy="2232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7055">
                  <a:extLst>
                    <a:ext uri="{9D8B030D-6E8A-4147-A177-3AD203B41FA5}">
                      <a16:colId xmlns:a16="http://schemas.microsoft.com/office/drawing/2014/main" val="1930236728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1619373322"/>
                    </a:ext>
                  </a:extLst>
                </a:gridCol>
                <a:gridCol w="8703945">
                  <a:extLst>
                    <a:ext uri="{9D8B030D-6E8A-4147-A177-3AD203B41FA5}">
                      <a16:colId xmlns:a16="http://schemas.microsoft.com/office/drawing/2014/main" val="1095822023"/>
                    </a:ext>
                  </a:extLst>
                </a:gridCol>
              </a:tblGrid>
              <a:tr h="440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데이터 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사용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641759"/>
                  </a:ext>
                </a:extLst>
              </a:tr>
              <a:tr h="77844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태양광 발전량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시간별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태양광 발전량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327183"/>
                  </a:ext>
                </a:extLst>
              </a:tr>
              <a:tr h="99659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태양의 </a:t>
                      </a:r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남중고도</a:t>
                      </a:r>
                      <a:endParaRPr lang="ko-KR" altLang="en-US" sz="20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년월일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기준 태양의 </a:t>
                      </a:r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남중고도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위치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(9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12, 15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 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18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 기준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)</a:t>
                      </a:r>
                      <a:endParaRPr lang="ko-KR" altLang="en-US" sz="20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458462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A55E147-0385-9F43-86E9-BEBAC5E5D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496" y="4164430"/>
            <a:ext cx="6019800" cy="445392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BAF11F6-2D91-CB4D-9A7D-2258F3C88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552" y="4288590"/>
            <a:ext cx="4382094" cy="401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2F44131-CD37-9446-8E25-3D7981FF5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9" y="5611121"/>
            <a:ext cx="2930001" cy="59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7E065C5-533F-E843-AD2F-2BAAE4FE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9" y="4811743"/>
            <a:ext cx="2185123" cy="60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4901D60-E6D1-E742-A2E6-54A3CB091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331"/>
          <a:stretch/>
        </p:blipFill>
        <p:spPr bwMode="auto">
          <a:xfrm>
            <a:off x="12191999" y="6512963"/>
            <a:ext cx="4114800" cy="188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90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613704" y="232936"/>
            <a:ext cx="11330942" cy="1066800"/>
            <a:chOff x="0" y="0"/>
            <a:chExt cx="15107923" cy="1422400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수집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AFA12E3-4AE8-E347-A4BE-C883EAF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0424F8-9A04-8548-8D85-9829A7DB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3" name="Picture 2" descr="KASI 한국천문연구원">
            <a:extLst>
              <a:ext uri="{FF2B5EF4-FFF2-40B4-BE49-F238E27FC236}">
                <a16:creationId xmlns:a16="http://schemas.microsoft.com/office/drawing/2014/main" id="{6C1FE7E9-AD6D-6745-8A9C-CBFD522EA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23" b="7594"/>
          <a:stretch/>
        </p:blipFill>
        <p:spPr bwMode="auto">
          <a:xfrm>
            <a:off x="1294607" y="6226378"/>
            <a:ext cx="969060" cy="82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기상청 - YouTube">
            <a:extLst>
              <a:ext uri="{FF2B5EF4-FFF2-40B4-BE49-F238E27FC236}">
                <a16:creationId xmlns:a16="http://schemas.microsoft.com/office/drawing/2014/main" id="{E4A56AFD-50C5-5D40-9DBB-2F861B1E9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r="19366" b="34929"/>
          <a:stretch/>
        </p:blipFill>
        <p:spPr bwMode="auto">
          <a:xfrm>
            <a:off x="1363661" y="2986987"/>
            <a:ext cx="969060" cy="11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6B6502-4B7B-564C-B936-AF24BFD0A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499" y="2171708"/>
            <a:ext cx="7188663" cy="6458905"/>
          </a:xfrm>
          <a:prstGeom prst="rect">
            <a:avLst/>
          </a:prstGeom>
        </p:spPr>
      </p:pic>
      <p:sp>
        <p:nvSpPr>
          <p:cNvPr id="16" name="AutoShape 3">
            <a:extLst>
              <a:ext uri="{FF2B5EF4-FFF2-40B4-BE49-F238E27FC236}">
                <a16:creationId xmlns:a16="http://schemas.microsoft.com/office/drawing/2014/main" id="{4BAD0345-1CAA-BF42-9DC3-42B85856E638}"/>
              </a:ext>
            </a:extLst>
          </p:cNvPr>
          <p:cNvSpPr/>
          <p:nvPr/>
        </p:nvSpPr>
        <p:spPr>
          <a:xfrm>
            <a:off x="1019175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8">
            <a:extLst>
              <a:ext uri="{FF2B5EF4-FFF2-40B4-BE49-F238E27FC236}">
                <a16:creationId xmlns:a16="http://schemas.microsoft.com/office/drawing/2014/main" id="{168D3567-7C32-9C49-9F77-0EA90B51DEA7}"/>
              </a:ext>
            </a:extLst>
          </p:cNvPr>
          <p:cNvSpPr/>
          <p:nvPr/>
        </p:nvSpPr>
        <p:spPr>
          <a:xfrm rot="5400000">
            <a:off x="5973993" y="5308207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F17419-A388-804A-941D-9DB39495867E}"/>
              </a:ext>
            </a:extLst>
          </p:cNvPr>
          <p:cNvSpPr/>
          <p:nvPr/>
        </p:nvSpPr>
        <p:spPr>
          <a:xfrm>
            <a:off x="2495890" y="2798095"/>
            <a:ext cx="5638800" cy="15126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시간 간격의 예보 데이터 전처리 진행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→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선형보간법으로 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예보별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 처리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C586C7-56C8-8044-8795-03637DFB0C67}"/>
              </a:ext>
            </a:extLst>
          </p:cNvPr>
          <p:cNvSpPr/>
          <p:nvPr/>
        </p:nvSpPr>
        <p:spPr>
          <a:xfrm>
            <a:off x="2482702" y="5992380"/>
            <a:ext cx="5638795" cy="14492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arenBoth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선형보간법으로 태양의 위치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Nan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 추정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342900" indent="-342900">
              <a:buAutoNum type="arabicParenBoth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수리적 계산 방법으로 태양의 위치 계산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613704" y="232936"/>
            <a:ext cx="11330942" cy="1066800"/>
            <a:chOff x="0" y="0"/>
            <a:chExt cx="15107923" cy="1422400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수집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F2680C0A-8FA7-824D-BA3E-3B02B88BE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0366ED94-DB49-BB4F-BC24-C4D39919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" name="AutoShape 3">
            <a:extLst>
              <a:ext uri="{FF2B5EF4-FFF2-40B4-BE49-F238E27FC236}">
                <a16:creationId xmlns:a16="http://schemas.microsoft.com/office/drawing/2014/main" id="{3A88A2B4-3D0D-0944-8B47-4FEE20ADB9CB}"/>
              </a:ext>
            </a:extLst>
          </p:cNvPr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683B40D-77C6-344C-831A-756E1D546A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1" b="7307"/>
          <a:stretch/>
        </p:blipFill>
        <p:spPr>
          <a:xfrm>
            <a:off x="4120741" y="1762624"/>
            <a:ext cx="13515340" cy="35451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CB8783-AD12-0641-B825-EC52769FC8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3" b="8384"/>
          <a:stretch/>
        </p:blipFill>
        <p:spPr>
          <a:xfrm>
            <a:off x="4120741" y="5478639"/>
            <a:ext cx="13630837" cy="3440913"/>
          </a:xfrm>
          <a:prstGeom prst="rect">
            <a:avLst/>
          </a:prstGeom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8278DEBD-3894-E24A-8A75-5F3F3D293AA9}"/>
              </a:ext>
            </a:extLst>
          </p:cNvPr>
          <p:cNvSpPr txBox="1"/>
          <p:nvPr/>
        </p:nvSpPr>
        <p:spPr>
          <a:xfrm>
            <a:off x="609600" y="3005981"/>
            <a:ext cx="3757787" cy="1058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Fig. </a:t>
            </a:r>
            <a:b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sz="19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태양고도</a:t>
            </a: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9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선형보간법</a:t>
            </a: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&amp; </a:t>
            </a:r>
            <a:r>
              <a:rPr lang="en-US" sz="19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수리적</a:t>
            </a: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9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계산</a:t>
            </a: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9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결과</a:t>
            </a: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9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비교</a:t>
            </a: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E4CA7B32-972A-A14F-8E42-5B628F4063AC}"/>
              </a:ext>
            </a:extLst>
          </p:cNvPr>
          <p:cNvSpPr txBox="1"/>
          <p:nvPr/>
        </p:nvSpPr>
        <p:spPr>
          <a:xfrm>
            <a:off x="633984" y="6484800"/>
            <a:ext cx="3486757" cy="1058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Fig. </a:t>
            </a:r>
          </a:p>
          <a:p>
            <a:pPr>
              <a:lnSpc>
                <a:spcPts val="2799"/>
              </a:lnSpc>
            </a:pPr>
            <a:r>
              <a:rPr lang="en-US" sz="19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방위각</a:t>
            </a: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9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선형보간법</a:t>
            </a: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&amp; </a:t>
            </a:r>
            <a:r>
              <a:rPr lang="en-US" sz="19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수리적</a:t>
            </a: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9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계산</a:t>
            </a: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9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결과</a:t>
            </a: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9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비교</a:t>
            </a: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F5F896-7656-5746-8194-003082081C29}"/>
              </a:ext>
            </a:extLst>
          </p:cNvPr>
          <p:cNvSpPr txBox="1"/>
          <p:nvPr/>
        </p:nvSpPr>
        <p:spPr>
          <a:xfrm>
            <a:off x="4724400" y="1678834"/>
            <a:ext cx="931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태양 고도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6A733E-2EEF-1843-9395-AB7DC624BC66}"/>
              </a:ext>
            </a:extLst>
          </p:cNvPr>
          <p:cNvSpPr txBox="1"/>
          <p:nvPr/>
        </p:nvSpPr>
        <p:spPr>
          <a:xfrm>
            <a:off x="4806541" y="5340139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태양 방위각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6E0BD9-1029-6040-8E6C-A5DA75E6C52C}"/>
              </a:ext>
            </a:extLst>
          </p:cNvPr>
          <p:cNvSpPr txBox="1"/>
          <p:nvPr/>
        </p:nvSpPr>
        <p:spPr>
          <a:xfrm>
            <a:off x="1028700" y="8735876"/>
            <a:ext cx="807383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1)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출처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한국 천문 연구원</a:t>
            </a:r>
          </a:p>
        </p:txBody>
      </p:sp>
    </p:spTree>
    <p:extLst>
      <p:ext uri="{BB962C8B-B14F-4D97-AF65-F5344CB8AC3E}">
        <p14:creationId xmlns:p14="http://schemas.microsoft.com/office/powerpoint/2010/main" val="306893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분석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- Prophet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2806404"/>
            <a:ext cx="16249650" cy="9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Facebook 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제공 라이브러리로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비선형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사용해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주간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연간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주기를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기준으로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추세를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파악해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보여주는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모델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l">
              <a:lnSpc>
                <a:spcPts val="4320"/>
              </a:lnSpc>
            </a:pP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여러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번의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파라미터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튜닝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필요없이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비교적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간단하게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대략적인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추세를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알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수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있음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47750" y="2122534"/>
            <a:ext cx="10497168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 b="1" dirty="0">
                <a:solidFill>
                  <a:srgbClr val="FF39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Prophe</a:t>
            </a:r>
            <a:r>
              <a:rPr lang="en-US" altLang="ko-KR" sz="2899" b="1" dirty="0">
                <a:solidFill>
                  <a:srgbClr val="FF39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</a:t>
            </a:r>
            <a:endParaRPr lang="en-US" sz="2899" b="1" dirty="0">
              <a:solidFill>
                <a:srgbClr val="FF392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A33D21-1BB6-944E-B424-CDE3385BD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4381500"/>
            <a:ext cx="8610600" cy="372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82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분석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- Prophet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04218" y="1567679"/>
            <a:ext cx="7749555" cy="1340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Argument: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태양광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발전량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(y),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시간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(ds)</a:t>
            </a:r>
          </a:p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</a:rPr>
              <a:t>Parameter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Gungsuh" panose="02030600000101010101" pitchFamily="18" charset="-127"/>
              </a:rPr>
              <a:t>: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</a:rPr>
              <a:t> frequent=’H’  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</a:rPr>
              <a:t>시간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</a:rPr>
              <a:t>기준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</a:rPr>
              <a:t>)</a:t>
            </a:r>
          </a:p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</a:rPr>
              <a:t>2019년 6월 1일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</a:rPr>
              <a:t>기준으로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</a:rPr>
              <a:t>train과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</a:rPr>
              <a:t> test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</a:rPr>
              <a:t>set으로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</a:rPr>
              <a:t>나누어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</a:rPr>
              <a:t>예측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27462" y="1508838"/>
            <a:ext cx="7397903" cy="731786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580452" y="1656664"/>
            <a:ext cx="1354670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55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80451" y="4071072"/>
            <a:ext cx="1001949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55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Weekly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80451" y="6502926"/>
            <a:ext cx="849549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55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Daily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24484" y="1148461"/>
            <a:ext cx="8025151" cy="413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6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Fig.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추세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그래프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028700" y="3621678"/>
            <a:ext cx="8164369" cy="5205024"/>
            <a:chOff x="0" y="-478433"/>
            <a:chExt cx="10885825" cy="6940031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0850608" cy="6461598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714961" y="-478433"/>
              <a:ext cx="10170864" cy="505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7"/>
                </a:lnSpc>
              </a:pP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Fig.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실측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&amp;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예측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결과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추세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그래프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031FD05B-8F8B-154B-BF56-4C184A35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C6BFC1E0-10EE-7D4C-9B99-3947BC58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분석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- Prophet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411200" y="4939945"/>
            <a:ext cx="3780245" cy="845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시간에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따른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태양광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발전량의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</a:p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주기성을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발견하지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못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4379631-47CB-E843-8EBA-503C3258B614}"/>
              </a:ext>
            </a:extLst>
          </p:cNvPr>
          <p:cNvGrpSpPr/>
          <p:nvPr/>
        </p:nvGrpSpPr>
        <p:grpSpPr>
          <a:xfrm>
            <a:off x="1393768" y="5545078"/>
            <a:ext cx="10798225" cy="3374453"/>
            <a:chOff x="2695071" y="5695664"/>
            <a:chExt cx="10627440" cy="3164391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r="9467"/>
            <a:stretch>
              <a:fillRect/>
            </a:stretch>
          </p:blipFill>
          <p:spPr>
            <a:xfrm>
              <a:off x="2695071" y="6128098"/>
              <a:ext cx="10627440" cy="2731957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1441465" y="5695664"/>
              <a:ext cx="1861268" cy="660805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819400" y="5752546"/>
              <a:ext cx="3681906" cy="3521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Fig. </a:t>
              </a:r>
              <a:r>
                <a:rPr 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일별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발전량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예측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및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비교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결과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 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 rot="5400000">
            <a:off x="9631593" y="5447733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C60D4BAB-1DCC-9A42-A827-E0DEBD61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A8A464BF-2C50-F146-9D39-653E4D8F3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43BB0A9-7ED8-004C-8351-32F13B485727}"/>
              </a:ext>
            </a:extLst>
          </p:cNvPr>
          <p:cNvGrpSpPr/>
          <p:nvPr/>
        </p:nvGrpSpPr>
        <p:grpSpPr>
          <a:xfrm>
            <a:off x="1226602" y="2085918"/>
            <a:ext cx="10965398" cy="3277701"/>
            <a:chOff x="2527904" y="2366329"/>
            <a:chExt cx="10965398" cy="3277701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r="9837" b="460"/>
            <a:stretch>
              <a:fillRect/>
            </a:stretch>
          </p:blipFill>
          <p:spPr>
            <a:xfrm>
              <a:off x="2753255" y="2852932"/>
              <a:ext cx="10740047" cy="2791098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2527904" y="2405737"/>
              <a:ext cx="3910328" cy="3755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Fig. </a:t>
              </a:r>
              <a:r>
                <a:rPr 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시간별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발전량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예측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및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비교결과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 </a:t>
              </a: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1475087" y="2366329"/>
              <a:ext cx="1847424" cy="6558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19175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1499" y="3439814"/>
            <a:ext cx="11388242" cy="86649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분석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- ARIMA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1066" y="1800254"/>
            <a:ext cx="10497168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ARIMA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1499" y="2460202"/>
            <a:ext cx="14198501" cy="89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ARIMA(Auto-Regressive Integrated Moving Average)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는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auto-regressive(AR)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모형과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moving average(MA)</a:t>
            </a:r>
          </a:p>
          <a:p>
            <a:pPr>
              <a:lnSpc>
                <a:spcPts val="3600"/>
              </a:lnSpc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모형을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동시에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포함하는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시간의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흐름에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따른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관측값들의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확률구조를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고려한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모형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41499" y="4403068"/>
            <a:ext cx="5121622" cy="32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p : </a:t>
            </a:r>
            <a:r>
              <a:rPr lang="en-US" sz="1800" dirty="0" err="1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자귀회귀</a:t>
            </a:r>
            <a:r>
              <a:rPr lang="en-US" sz="18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(AR) </a:t>
            </a:r>
            <a:r>
              <a:rPr lang="en-US" sz="1800" dirty="0" err="1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차수</a:t>
            </a:r>
            <a:r>
              <a:rPr lang="en-US" sz="18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 d : </a:t>
            </a:r>
            <a:r>
              <a:rPr lang="en-US" sz="1800" dirty="0" err="1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차분</a:t>
            </a:r>
            <a:r>
              <a:rPr lang="en-US" sz="18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 q : </a:t>
            </a:r>
            <a:r>
              <a:rPr lang="en-US" sz="1800" dirty="0" err="1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이동평균</a:t>
            </a:r>
            <a:r>
              <a:rPr lang="en-US" sz="18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(MA) </a:t>
            </a:r>
            <a:r>
              <a:rPr lang="en-US" sz="1800" dirty="0" err="1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차수</a:t>
            </a:r>
            <a:endParaRPr lang="en-US" sz="1800" dirty="0">
              <a:solidFill>
                <a:srgbClr val="000000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838200" y="5866736"/>
            <a:ext cx="14839520" cy="2467035"/>
            <a:chOff x="-31500" y="-95148"/>
            <a:chExt cx="19786027" cy="328938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31500" y="1613035"/>
              <a:ext cx="5288225" cy="1581198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353300" y="1800941"/>
              <a:ext cx="9544281" cy="1205386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212321" y="-95148"/>
              <a:ext cx="13996224" cy="63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SARIMA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09800" y="823739"/>
              <a:ext cx="19544727" cy="546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seasonal ARIMA </a:t>
              </a:r>
              <a:r>
                <a:rPr lang="en-US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모델은</a:t>
              </a:r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기존</a:t>
              </a:r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ARIMA </a:t>
              </a:r>
              <a:r>
                <a:rPr lang="en-US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모델에</a:t>
              </a:r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계절</a:t>
              </a:r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변동을</a:t>
              </a:r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반영</a:t>
              </a:r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E22C26C4-EC5C-D444-ACEF-E9051820B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953EF4A-0828-C34C-9168-F7BC86713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647BA8BC-17AC-4348-A1C9-AE9AB781A7BE}"/>
              </a:ext>
            </a:extLst>
          </p:cNvPr>
          <p:cNvSpPr/>
          <p:nvPr/>
        </p:nvSpPr>
        <p:spPr>
          <a:xfrm>
            <a:off x="990600" y="5295900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1935121" y="1699032"/>
            <a:ext cx="6019800" cy="6127844"/>
            <a:chOff x="-46299" y="-805682"/>
            <a:chExt cx="8026398" cy="817045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6943020" cy="390909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r="4277" b="5122"/>
            <a:stretch>
              <a:fillRect/>
            </a:stretch>
          </p:blipFill>
          <p:spPr>
            <a:xfrm>
              <a:off x="0" y="4228243"/>
              <a:ext cx="6943020" cy="3136533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-46299" y="-805682"/>
              <a:ext cx="8026398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Fig. Autocorrelation function</a:t>
              </a:r>
              <a:r>
                <a:rPr lang="ko-KR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altLang="ko-KR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&amp;</a:t>
              </a:r>
              <a:r>
                <a:rPr 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partial autocorrelation</a:t>
              </a:r>
              <a:r>
                <a:rPr lang="ko-KR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function</a:t>
              </a:r>
              <a:r>
                <a:rPr lang="en-US" altLang="ko-KR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,</a:t>
              </a:r>
              <a:r>
                <a:rPr 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br>
                <a:rPr 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</a:br>
              <a:r>
                <a:rPr lang="en-US" sz="15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분포</a:t>
              </a:r>
              <a:r>
                <a:rPr lang="ko-KR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에 </a:t>
              </a:r>
              <a:r>
                <a:rPr lang="en-US" sz="15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따른</a:t>
              </a:r>
              <a:r>
                <a:rPr 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15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모델</a:t>
              </a:r>
              <a:r>
                <a:rPr 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15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산정</a:t>
              </a:r>
              <a:r>
                <a:rPr 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15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기준</a:t>
              </a:r>
              <a:endPara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분석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- ARIMA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8008" y="1931432"/>
            <a:ext cx="9220200" cy="333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Fig.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시계열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분해법을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적용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원본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데이터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추세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(Trend),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계절성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(Seasonal),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불규칙요소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(Residual)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그래프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342" y="7826876"/>
            <a:ext cx="11407458" cy="725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9596" lvl="1" indent="-342900">
              <a:lnSpc>
                <a:spcPts val="2940"/>
              </a:lnSpc>
              <a:buFont typeface="Wingdings" pitchFamily="2" charset="2"/>
              <a:buChar char="§"/>
            </a:pP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시계열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분해법을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적용하여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계절성을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파악한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결과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계절성을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파악하기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힘듬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marL="569596" lvl="1" indent="-342900">
              <a:lnSpc>
                <a:spcPts val="2940"/>
              </a:lnSpc>
              <a:buFont typeface="Wingdings" pitchFamily="2" charset="2"/>
              <a:buChar char="§"/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ACF, PACF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그래프를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그린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결과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ACF에서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소멸하는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sin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함수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형태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→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임의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파라미터로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(1,0,0)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적용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1D8AD8E2-499C-084A-8525-70E30BDF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E40A86DA-1ACD-8346-93F6-4B762B2C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1D92E4-1577-394A-A7AC-4669ABE44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90" y="2330290"/>
            <a:ext cx="11053167" cy="53374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sp>
        <p:nvSpPr>
          <p:cNvPr id="3" name="AutoShape 3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549294" y="532021"/>
            <a:ext cx="16230600" cy="507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999" b="1" dirty="0" err="1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목차</a:t>
            </a:r>
            <a:endParaRPr lang="en-US" sz="3999" b="1" dirty="0">
              <a:solidFill>
                <a:srgbClr val="FF3A2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286000" y="1866900"/>
            <a:ext cx="5015873" cy="2161842"/>
            <a:chOff x="0" y="38100"/>
            <a:chExt cx="6687830" cy="2882456"/>
          </a:xfrm>
        </p:grpSpPr>
        <p:sp>
          <p:nvSpPr>
            <p:cNvPr id="6" name="AutoShape 6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293167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b="1" spc="-263" dirty="0">
                  <a:solidFill>
                    <a:srgbClr val="FF3A21"/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01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프로젝트</a:t>
              </a:r>
              <a:r>
                <a:rPr lang="en-US" sz="2199" dirty="0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개요</a:t>
              </a:r>
              <a:endParaRPr lang="en-US" sz="2199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1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 rot="17453">
              <a:off x="2123646" y="961436"/>
              <a:ext cx="4564184" cy="992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Wingdings" pitchFamily="2" charset="2"/>
                <a:buChar char="§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구성원 및 역할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  <a:p>
              <a:pPr marL="558801" lvl="1" indent="-342900">
                <a:lnSpc>
                  <a:spcPts val="3000"/>
                </a:lnSpc>
                <a:buFont typeface="Wingdings" pitchFamily="2" charset="2"/>
                <a:buChar char="§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프로젝트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기획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배경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및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목표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34600" y="5315938"/>
            <a:ext cx="4858063" cy="2161842"/>
            <a:chOff x="0" y="38100"/>
            <a:chExt cx="6477418" cy="2882456"/>
          </a:xfrm>
        </p:grpSpPr>
        <p:sp>
          <p:nvSpPr>
            <p:cNvPr id="11" name="AutoShape 11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293165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b="1" spc="-263" dirty="0">
                  <a:solidFill>
                    <a:srgbClr val="FF3A21"/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04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개발</a:t>
              </a:r>
              <a:r>
                <a:rPr lang="en-US" sz="2199" dirty="0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후기</a:t>
              </a:r>
              <a:r>
                <a:rPr lang="en-US" sz="2199" dirty="0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및</a:t>
              </a:r>
              <a:r>
                <a:rPr lang="en-US" sz="2199" dirty="0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느낀점</a:t>
              </a:r>
              <a:endParaRPr lang="en-US" sz="2199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1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 rot="17453">
              <a:off x="2124937" y="961797"/>
              <a:ext cx="4351477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endParaRPr dirty="0">
                <a:latin typeface="NanumSquareOTF" panose="020B0600000101010101" pitchFamily="34" charset="-12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34600" y="1869707"/>
            <a:ext cx="4858063" cy="2161842"/>
            <a:chOff x="0" y="38100"/>
            <a:chExt cx="6477418" cy="2882456"/>
          </a:xfrm>
        </p:grpSpPr>
        <p:sp>
          <p:nvSpPr>
            <p:cNvPr id="16" name="AutoShape 16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1293165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b="1" spc="-263" dirty="0">
                  <a:solidFill>
                    <a:srgbClr val="FF3A21"/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02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프로세싱</a:t>
              </a:r>
              <a:endParaRPr lang="en-US" sz="2199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1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 rot="17453">
              <a:off x="2122358" y="961797"/>
              <a:ext cx="4351477" cy="1498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Wingdings" pitchFamily="2" charset="2"/>
                <a:buChar char="§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수집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  <a:p>
              <a:pPr marL="558801" lvl="1" indent="-342900">
                <a:lnSpc>
                  <a:spcPts val="3000"/>
                </a:lnSpc>
                <a:buFont typeface="Wingdings" pitchFamily="2" charset="2"/>
                <a:buChar char="§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분석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  <a:p>
              <a:pPr marL="558800" lvl="1" indent="-342900">
                <a:lnSpc>
                  <a:spcPts val="3000"/>
                </a:lnSpc>
                <a:buFont typeface="Wingdings" pitchFamily="2" charset="2"/>
                <a:buChar char="§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분석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결과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286000" y="5313131"/>
            <a:ext cx="5111026" cy="2161842"/>
            <a:chOff x="0" y="38100"/>
            <a:chExt cx="6814701" cy="2882456"/>
          </a:xfrm>
        </p:grpSpPr>
        <p:sp>
          <p:nvSpPr>
            <p:cNvPr id="21" name="AutoShape 21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293167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b="1" spc="-263" dirty="0">
                  <a:solidFill>
                    <a:srgbClr val="FF3A21"/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기대</a:t>
              </a:r>
              <a:r>
                <a:rPr lang="en-US" sz="2199" dirty="0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NanumSquareOTF" panose="020B0600000101010101" pitchFamily="34" charset="-127"/>
                  <a:ea typeface="NanumSquareOTF 1 Bold"/>
                </a:rPr>
                <a:t>효과</a:t>
              </a:r>
              <a:endParaRPr lang="en-US" sz="2199" dirty="0">
                <a:solidFill>
                  <a:srgbClr val="FF3A21"/>
                </a:solidFill>
                <a:latin typeface="NanumSquareOTF" panose="020B0600000101010101" pitchFamily="34" charset="-127"/>
                <a:ea typeface="NanumSquareOTF 1 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 rot="17453">
              <a:off x="2123645" y="962484"/>
              <a:ext cx="4691056" cy="99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Wingdings" pitchFamily="2" charset="2"/>
                <a:buChar char="§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분석을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통한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인사이트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도출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  <a:p>
              <a:pPr marL="558800" lvl="1" indent="-342900">
                <a:lnSpc>
                  <a:spcPts val="3000"/>
                </a:lnSpc>
                <a:buFont typeface="Wingdings" pitchFamily="2" charset="2"/>
                <a:buChar char="§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향후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개선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사항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및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기대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효과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</p:grp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A3454D27-3FDE-C641-ACE9-547CFC76B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7DD538C-DD9A-2D4E-A0E1-37D7D69E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분석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- ARIMA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38200" y="7978150"/>
            <a:ext cx="15468600" cy="723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9460" lvl="1" indent="-342900">
              <a:lnSpc>
                <a:spcPts val="2938"/>
              </a:lnSpc>
              <a:buFont typeface="Wingdings" pitchFamily="2" charset="2"/>
              <a:buChar char="§"/>
            </a:pP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파라미터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최적화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후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SARIMAX(2, 1, 2)(1, 0, 0)24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로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예측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시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예측력이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떨어짐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추가적으로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일별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발전량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예측시에도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비슷한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결과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나타남</a:t>
            </a:r>
            <a:endParaRPr lang="en-US" sz="2098" b="1" dirty="0">
              <a:solidFill>
                <a:schemeClr val="tx1">
                  <a:lumMod val="85000"/>
                  <a:lumOff val="1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marL="569460" lvl="1" indent="-342900">
              <a:lnSpc>
                <a:spcPts val="2938"/>
              </a:lnSpc>
              <a:buFont typeface="Wingdings" pitchFamily="2" charset="2"/>
              <a:buChar char="§"/>
            </a:pP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시간별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발전량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예측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데이터는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계절별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주기가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아닌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일별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시간에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따른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발전량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주기가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있으므로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ARIMA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모델이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적정하지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않다고</a:t>
            </a:r>
            <a:r>
              <a:rPr lang="en-US" sz="20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209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판단됨</a:t>
            </a:r>
            <a:endParaRPr lang="en-US" sz="2098" b="1" dirty="0">
              <a:solidFill>
                <a:schemeClr val="tx1">
                  <a:lumMod val="85000"/>
                  <a:lumOff val="1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A6E138B-BDAD-6D4C-BE85-D99E7EE263FA}"/>
              </a:ext>
            </a:extLst>
          </p:cNvPr>
          <p:cNvGrpSpPr/>
          <p:nvPr/>
        </p:nvGrpSpPr>
        <p:grpSpPr>
          <a:xfrm>
            <a:off x="1041611" y="1839039"/>
            <a:ext cx="11115460" cy="5860712"/>
            <a:chOff x="1028700" y="1401314"/>
            <a:chExt cx="11115460" cy="5860712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1001"/>
            <a:stretch>
              <a:fillRect/>
            </a:stretch>
          </p:blipFill>
          <p:spPr>
            <a:xfrm>
              <a:off x="1028700" y="4383049"/>
              <a:ext cx="10895118" cy="2878977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l="1066"/>
            <a:stretch>
              <a:fillRect/>
            </a:stretch>
          </p:blipFill>
          <p:spPr>
            <a:xfrm>
              <a:off x="1028700" y="1401314"/>
              <a:ext cx="11115460" cy="290349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1091767" y="1429118"/>
              <a:ext cx="2565833" cy="2106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625"/>
                </a:lnSpc>
              </a:pP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Fig.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시간별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발전량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예측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결과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91767" y="4458782"/>
              <a:ext cx="2337233" cy="2106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625"/>
                </a:lnSpc>
              </a:pP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Fig.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일별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발전량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예측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결과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877800" y="2781300"/>
            <a:ext cx="4083301" cy="3304788"/>
            <a:chOff x="0" y="-422435"/>
            <a:chExt cx="5444402" cy="4406386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5444402" cy="3983951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81936" y="-422435"/>
              <a:ext cx="5362466" cy="3077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819"/>
                </a:lnSpc>
              </a:pP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Fig.  SARIMAX(2,1,2)(1,0,0)24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예측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결과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E5E0185E-8C9C-7C48-9A25-5463059FD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13B659D9-0D39-3D44-B8B9-419E89B2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81DD6D14-D1E9-2548-99DF-8AA162643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619218"/>
              </p:ext>
            </p:extLst>
          </p:nvPr>
        </p:nvGraphicFramePr>
        <p:xfrm>
          <a:off x="6065520" y="2019300"/>
          <a:ext cx="6156960" cy="6515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848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Model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LSTM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Hidden Layer = 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Past 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144 (7days)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Max_Score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87%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Hidden Layer1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300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27796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Epochs</a:t>
                      </a:r>
                      <a:endParaRPr 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100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155384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batch_size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64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003697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Adam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97723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9EEF8FDA-9DEB-F94C-BA54-1993338E17BC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96EB2E6C-93AD-3448-9470-1279B68F7B6D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B4AE1FC-2404-A344-9FDE-50A4D2143CEA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분석</a:t>
              </a:r>
              <a:r>
                <a:rPr lang="ko-KR" alt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altLang="ko-KR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-</a:t>
              </a:r>
              <a:r>
                <a:rPr lang="ko-KR" alt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altLang="ko-KR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LSTM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3752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4" name="TextBox 4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분석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- LSTM (ADAM, RMSprop)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490C681-C7B5-264F-867B-B77D2BD80B6B}"/>
              </a:ext>
            </a:extLst>
          </p:cNvPr>
          <p:cNvGrpSpPr/>
          <p:nvPr/>
        </p:nvGrpSpPr>
        <p:grpSpPr>
          <a:xfrm>
            <a:off x="2858088" y="1551320"/>
            <a:ext cx="14800068" cy="3699283"/>
            <a:chOff x="2858088" y="1551320"/>
            <a:chExt cx="14800068" cy="369928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858088" y="1926439"/>
              <a:ext cx="5022165" cy="332416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783987" y="1926439"/>
              <a:ext cx="5010182" cy="331839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656693" y="1932214"/>
              <a:ext cx="5001463" cy="3312616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3833322" y="1551321"/>
              <a:ext cx="3330359" cy="383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9"/>
                </a:lnSpc>
                <a:spcBef>
                  <a:spcPct val="0"/>
                </a:spcBef>
              </a:pPr>
              <a:r>
                <a:rPr lang="en-US" sz="21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7days = 0.853, 4분 6초 </a:t>
              </a:r>
              <a:r>
                <a:rPr lang="en-US" sz="21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실행</a:t>
              </a:r>
              <a:endPara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531897" y="1551320"/>
              <a:ext cx="3838366" cy="383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r>
                <a:rPr lang="en-US" sz="2133" u="non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14days = 0.83, 13분 17초 </a:t>
              </a:r>
              <a:r>
                <a:rPr lang="en-US" sz="2133" u="none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실행</a:t>
              </a:r>
              <a:endParaRPr lang="en-US" sz="2133" u="none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3411200" y="1551320"/>
              <a:ext cx="3838366" cy="383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99"/>
                </a:lnSpc>
                <a:spcBef>
                  <a:spcPct val="0"/>
                </a:spcBef>
              </a:pPr>
              <a:r>
                <a:rPr lang="en-US" sz="21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1month</a:t>
              </a:r>
              <a:r>
                <a:rPr lang="en-US" sz="2133" u="non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= 0.86,  24분 7초 </a:t>
              </a:r>
              <a:r>
                <a:rPr lang="en-US" sz="2133" u="none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실행</a:t>
              </a:r>
              <a:endParaRPr lang="en-US" sz="2133" u="none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FC862DD-5E84-194C-A81C-E42EEC04A642}"/>
              </a:ext>
            </a:extLst>
          </p:cNvPr>
          <p:cNvGrpSpPr/>
          <p:nvPr/>
        </p:nvGrpSpPr>
        <p:grpSpPr>
          <a:xfrm>
            <a:off x="2843577" y="5818231"/>
            <a:ext cx="14800069" cy="3668669"/>
            <a:chOff x="2843577" y="5818231"/>
            <a:chExt cx="14800069" cy="3668669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843577" y="6173884"/>
              <a:ext cx="4925048" cy="3262003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7750624" y="6193222"/>
              <a:ext cx="4972871" cy="3293678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2623132" y="6193222"/>
              <a:ext cx="5020514" cy="324913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4015377" y="5818231"/>
              <a:ext cx="2966247" cy="3749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28"/>
                </a:lnSpc>
                <a:spcBef>
                  <a:spcPct val="0"/>
                </a:spcBef>
              </a:pPr>
              <a:r>
                <a:rPr lang="en-US" sz="208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7days = 0.838, 4분 </a:t>
              </a:r>
              <a:r>
                <a:rPr lang="en-US" sz="2085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실행</a:t>
              </a:r>
              <a:endParaRPr lang="en-US" sz="2085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68473" y="5818231"/>
              <a:ext cx="3752525" cy="374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8"/>
                </a:lnSpc>
                <a:spcBef>
                  <a:spcPct val="0"/>
                </a:spcBef>
              </a:pPr>
              <a:r>
                <a:rPr lang="en-US" sz="2085" u="non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14days = 0.851, 11분 57초 </a:t>
              </a:r>
              <a:r>
                <a:rPr lang="en-US" sz="2085" u="none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실행</a:t>
              </a:r>
              <a:endParaRPr lang="en-US" sz="2085" u="none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179512" y="5818231"/>
              <a:ext cx="3955824" cy="374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8"/>
                </a:lnSpc>
                <a:spcBef>
                  <a:spcPct val="0"/>
                </a:spcBef>
              </a:pPr>
              <a:r>
                <a:rPr lang="en-US" sz="208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1month</a:t>
              </a:r>
              <a:r>
                <a:rPr lang="en-US" sz="2085" u="non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= 0.812,  33분 26초 </a:t>
              </a:r>
              <a:r>
                <a:rPr lang="en-US" sz="2085" u="none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실행</a:t>
              </a:r>
              <a:endParaRPr lang="en-US" sz="2085" u="none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700" y="3083064"/>
            <a:ext cx="1197817" cy="539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39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ADAM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2950" y="7338241"/>
            <a:ext cx="1681583" cy="539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39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RMSprop</a:t>
            </a:r>
          </a:p>
        </p:txBody>
      </p:sp>
      <p:sp>
        <p:nvSpPr>
          <p:cNvPr id="22" name="바닥글 개체 틀 21">
            <a:extLst>
              <a:ext uri="{FF2B5EF4-FFF2-40B4-BE49-F238E27FC236}">
                <a16:creationId xmlns:a16="http://schemas.microsoft.com/office/drawing/2014/main" id="{AF34BD69-EE86-EF4C-A134-8AFF888F0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63700" y="9578975"/>
            <a:ext cx="2895600" cy="365125"/>
          </a:xfrm>
        </p:spPr>
        <p:txBody>
          <a:bodyPr/>
          <a:lstStyle/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6932D820-8092-A542-BF21-CA269E34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47" y="957897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4" name="AutoShape 3">
            <a:extLst>
              <a:ext uri="{FF2B5EF4-FFF2-40B4-BE49-F238E27FC236}">
                <a16:creationId xmlns:a16="http://schemas.microsoft.com/office/drawing/2014/main" id="{6039CC85-6F37-2140-B84D-1E0072CC6206}"/>
              </a:ext>
            </a:extLst>
          </p:cNvPr>
          <p:cNvSpPr/>
          <p:nvPr/>
        </p:nvSpPr>
        <p:spPr>
          <a:xfrm>
            <a:off x="410252" y="5498938"/>
            <a:ext cx="1734434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0600" y="4316921"/>
            <a:ext cx="8115300" cy="417937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88384" y="4316921"/>
            <a:ext cx="8032816" cy="416032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분석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- LSTM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16540" y="3914965"/>
            <a:ext cx="5354176" cy="395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3month = 0.8553, LSTM layer(32,16)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55788" y="3914965"/>
            <a:ext cx="4898007" cy="395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3month = 0.8378, LSTM layer(16,8)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15848" y="2492592"/>
            <a:ext cx="14419552" cy="817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레이어가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한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번에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하나의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하위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시퀀스만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받더라도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시퀀스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전체에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대한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정보를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유지하는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크로스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배치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상태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저장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패턴을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ko-KR" alt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사용</a:t>
            </a:r>
            <a:endParaRPr lang="en-US" sz="2199" dirty="0">
              <a:solidFill>
                <a:schemeClr val="tx1">
                  <a:lumMod val="85000"/>
                  <a:lumOff val="15000"/>
                </a:schemeClr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LSTM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layer에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변화를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주어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실행을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해보았는데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 (32, 16) internal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units을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추가했을때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정확도가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더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높게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ko-KR" alt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나옴</a:t>
            </a:r>
            <a:endParaRPr lang="en-US" sz="2199" dirty="0">
              <a:solidFill>
                <a:schemeClr val="tx1">
                  <a:lumMod val="85000"/>
                  <a:lumOff val="15000"/>
                </a:schemeClr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1C57B573-58B0-7B49-97CC-137A50CDC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9176B71-59FA-E24F-9B68-7BF39E653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1600" y="4000500"/>
            <a:ext cx="14097000" cy="3985539"/>
          </a:xfrm>
          <a:prstGeom prst="rect">
            <a:avLst/>
          </a:prstGeom>
        </p:spPr>
      </p:pic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C31B082C-807F-8C4D-9DD5-A939A4B04C10}"/>
              </a:ext>
            </a:extLst>
          </p:cNvPr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7724A2D4-F844-094C-9D28-B841E18A748D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95FAD939-EED9-0F4F-8B64-ED46092739DE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CC8F5973-246C-174D-8F11-B94CD57E5465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분석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- LSTM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81DD6D14-D1E9-2548-99DF-8AA162643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123001"/>
              </p:ext>
            </p:extLst>
          </p:nvPr>
        </p:nvGraphicFramePr>
        <p:xfrm>
          <a:off x="1447800" y="2476500"/>
          <a:ext cx="15392400" cy="5791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8480">
                  <a:extLst>
                    <a:ext uri="{9D8B030D-6E8A-4147-A177-3AD203B41FA5}">
                      <a16:colId xmlns:a16="http://schemas.microsoft.com/office/drawing/2014/main" val="2720517660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14306711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995710168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Model 1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Model 2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Model 3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SVR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GBR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LSTM (7days)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C =  800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Epsilon = 0.1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n-estimator = 300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LSTM</a:t>
                      </a:r>
                      <a:r>
                        <a:rPr lang="ko-KR" altLang="en-US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Layer</a:t>
                      </a:r>
                      <a:r>
                        <a:rPr lang="ko-KR" altLang="en-US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=</a:t>
                      </a:r>
                      <a:r>
                        <a:rPr lang="ko-KR" altLang="en-US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+mn-cs"/>
                        </a:rPr>
                        <a:t>Max_Score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78%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78%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+mn-cs"/>
                        </a:rPr>
                        <a:t>Max_Score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87%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/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5972F2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4768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+mn-cs"/>
                        </a:rPr>
                        <a:t>LSTM Layer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32</a:t>
                      </a:r>
                      <a:r>
                        <a:rPr lang="ko-KR" altLang="en-US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,16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27796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5972F2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4768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+mn-cs"/>
                        </a:rPr>
                        <a:t>Epochs</a:t>
                      </a:r>
                      <a:endParaRPr 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300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155384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5972F2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4768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+mn-cs"/>
                        </a:rPr>
                        <a:t>batch_size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64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003697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5972F2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4768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Adam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97723"/>
                  </a:ext>
                </a:extLst>
              </a:tr>
            </a:tbl>
          </a:graphicData>
        </a:graphic>
      </p:graphicFrame>
      <p:grpSp>
        <p:nvGrpSpPr>
          <p:cNvPr id="14" name="Group 6">
            <a:extLst>
              <a:ext uri="{FF2B5EF4-FFF2-40B4-BE49-F238E27FC236}">
                <a16:creationId xmlns:a16="http://schemas.microsoft.com/office/drawing/2014/main" id="{18147C40-C93D-1244-A322-9247431A8FFE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2897B5D8-1CE5-8B4E-9D8E-31DD13A7C7C0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8B4FF145-AB6E-D84A-BC69-A964A5C68DA0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분석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- SVR / GBR / LSTM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51505A-BBA2-9643-9F09-ACA8E83AD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80"/>
          <a:stretch/>
        </p:blipFill>
        <p:spPr>
          <a:xfrm>
            <a:off x="1058008" y="5448300"/>
            <a:ext cx="10143392" cy="320461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7E0A00F-BB06-D240-863E-73EC2F2AD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591987"/>
            <a:ext cx="4967050" cy="38494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6F5A95-70D4-3940-9849-7588C420F350}"/>
              </a:ext>
            </a:extLst>
          </p:cNvPr>
          <p:cNvSpPr txBox="1"/>
          <p:nvPr/>
        </p:nvSpPr>
        <p:spPr>
          <a:xfrm>
            <a:off x="11811000" y="5052307"/>
            <a:ext cx="391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이거</a:t>
            </a:r>
            <a:r>
              <a:rPr kumimoji="1"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그리드 색상 화이트로 </a:t>
            </a:r>
            <a:r>
              <a:rPr kumimoji="1" lang="ko-KR" altLang="en-US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바까주세용</a:t>
            </a:r>
            <a:r>
              <a:rPr kumimoji="1"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~</a:t>
            </a:r>
            <a:endParaRPr kumimoji="1" lang="ko-Kore-KR" altLang="en-US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72ECDE24-CD9C-9B4E-958E-1E2FBA099D33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11C99792-D52D-F64F-8594-680B6C1D16C4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6FDED50F-C9FB-D349-BA78-CA068BE9F81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분석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- SVR / GBR / LSTM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4903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C31B082C-807F-8C4D-9DD5-A939A4B04C10}"/>
              </a:ext>
            </a:extLst>
          </p:cNvPr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A7A0B681-4D8B-6547-B2D6-AAF1A20E30A8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8B2FA43D-B1CA-D840-9FCE-1B8EB4BD9E2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A5C031E6-6BFB-8346-8B3F-73501014DC7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분석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ko-KR" alt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결과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  <p:graphicFrame>
        <p:nvGraphicFramePr>
          <p:cNvPr id="16" name="표 7">
            <a:extLst>
              <a:ext uri="{FF2B5EF4-FFF2-40B4-BE49-F238E27FC236}">
                <a16:creationId xmlns:a16="http://schemas.microsoft.com/office/drawing/2014/main" id="{69E25C53-4ECE-F44B-B77B-7744F9C83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493749"/>
              </p:ext>
            </p:extLst>
          </p:nvPr>
        </p:nvGraphicFramePr>
        <p:xfrm>
          <a:off x="1691054" y="2552702"/>
          <a:ext cx="14905893" cy="5862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6738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2539831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  <a:gridCol w="2539831">
                  <a:extLst>
                    <a:ext uri="{9D8B030D-6E8A-4147-A177-3AD203B41FA5}">
                      <a16:colId xmlns:a16="http://schemas.microsoft.com/office/drawing/2014/main" val="3563910170"/>
                    </a:ext>
                  </a:extLst>
                </a:gridCol>
                <a:gridCol w="2539831">
                  <a:extLst>
                    <a:ext uri="{9D8B030D-6E8A-4147-A177-3AD203B41FA5}">
                      <a16:colId xmlns:a16="http://schemas.microsoft.com/office/drawing/2014/main" val="2149566434"/>
                    </a:ext>
                  </a:extLst>
                </a:gridCol>
                <a:gridCol w="2539831">
                  <a:extLst>
                    <a:ext uri="{9D8B030D-6E8A-4147-A177-3AD203B41FA5}">
                      <a16:colId xmlns:a16="http://schemas.microsoft.com/office/drawing/2014/main" val="3925759621"/>
                    </a:ext>
                  </a:extLst>
                </a:gridCol>
                <a:gridCol w="2539831">
                  <a:extLst>
                    <a:ext uri="{9D8B030D-6E8A-4147-A177-3AD203B41FA5}">
                      <a16:colId xmlns:a16="http://schemas.microsoft.com/office/drawing/2014/main" val="2381181800"/>
                    </a:ext>
                  </a:extLst>
                </a:gridCol>
              </a:tblGrid>
              <a:tr h="982534">
                <a:tc gridSpan="6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전반적 모델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38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전반적 모델 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98253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+mn-cs"/>
                        </a:rPr>
                        <a:t>시계열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28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+mn-cs"/>
                        </a:rPr>
                        <a:t>머신러닝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28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98253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+mn-cs"/>
                        </a:rPr>
                        <a:t>Prophet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+mn-cs"/>
                        </a:rPr>
                        <a:t>ARIMA / SARIMA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+mn-cs"/>
                        </a:rPr>
                        <a:t>LSTM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+mn-cs"/>
                        </a:rPr>
                        <a:t>SVR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+mn-cs"/>
                        </a:rPr>
                        <a:t>GBR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11169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예측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시간에 따른 태양광 발전량의 주기성을 발견하지 못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5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계절성이 분명하지 않아 </a:t>
                      </a:r>
                      <a:r>
                        <a:rPr lang="en-US" altLang="ko-KR" sz="155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ARIMA </a:t>
                      </a:r>
                      <a:r>
                        <a:rPr lang="ko-KR" altLang="en-US" sz="155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모델의 </a:t>
                      </a:r>
                      <a:r>
                        <a:rPr lang="ko-KR" altLang="en-US" sz="1550" b="0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예측성이</a:t>
                      </a:r>
                      <a:r>
                        <a:rPr lang="ko-KR" altLang="en-US" sz="155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</a:t>
                      </a:r>
                      <a:br>
                        <a:rPr lang="en-US" altLang="ko-KR" sz="155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</a:br>
                      <a:r>
                        <a:rPr lang="ko-KR" altLang="en-US" sz="155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떨어짐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높은 예측 정확성을 가짐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시간에 따른 발전량을 예측하는 것보다 그 외 변수들의 영향을 많이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11169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한계점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Prophet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모델 자체가 시간과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y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변수 간의 관계만 확인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발전량 외 추가적인 </a:t>
                      </a:r>
                      <a:b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</a:br>
                      <a:r>
                        <a:rPr lang="ko-KR" altLang="en-US" sz="1600" b="0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외생변수의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영향의 고려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예상치 못한 기상 변수에 따른 발전량 예측 정확도가 떨어짐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시계열의 특성을 고려하지 않은 모델의 예측 정확도가 더 높음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98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03.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기대효과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분석을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통한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인사이트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도출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C31B082C-807F-8C4D-9DD5-A939A4B04C10}"/>
              </a:ext>
            </a:extLst>
          </p:cNvPr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id="{B90BC61E-A0F4-9F4E-AC32-CD3CF30B094E}"/>
              </a:ext>
            </a:extLst>
          </p:cNvPr>
          <p:cNvSpPr txBox="1"/>
          <p:nvPr/>
        </p:nvSpPr>
        <p:spPr>
          <a:xfrm>
            <a:off x="2124808" y="1833136"/>
            <a:ext cx="11049000" cy="3395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94"/>
              </a:lnSpc>
            </a:pPr>
            <a:r>
              <a:rPr lang="en-US" sz="3000" b="1" spc="-234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01</a:t>
            </a:r>
            <a:r>
              <a:rPr lang="en-US" altLang="ko-KR" sz="3000" b="1" spc="-234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r>
              <a:rPr lang="ko-KR" altLang="en-US" sz="3000" b="1" spc="-234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Prophet, ARIMA</a:t>
            </a:r>
            <a:r>
              <a:rPr lang="ko-KR" altLang="en-US" sz="20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와 같은 단순</a:t>
            </a:r>
            <a:r>
              <a:rPr lang="en-US" altLang="ko-KR" sz="20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(univariate) </a:t>
            </a:r>
            <a:r>
              <a:rPr lang="ko-KR" altLang="en-US" sz="2000" dirty="0" err="1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시계열</a:t>
            </a:r>
            <a:r>
              <a:rPr lang="ko-KR" altLang="en-US" sz="20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분석 방법은 태양광 발전 예측에는 적합하지 않았다</a:t>
            </a:r>
            <a:r>
              <a:rPr lang="en-US" altLang="ko-KR" sz="20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endParaRPr lang="en-US" sz="3000" b="1" spc="-234" dirty="0">
              <a:solidFill>
                <a:srgbClr val="FF3A2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 b="1" spc="-234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02.</a:t>
            </a:r>
            <a:r>
              <a:rPr lang="ko-KR" altLang="en-US" sz="3000" b="1" spc="-234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발전량이 낮은 날에는 </a:t>
            </a:r>
            <a:r>
              <a:rPr lang="en-US" altLang="ko-KR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LSTM</a:t>
            </a:r>
            <a:r>
              <a:rPr lang="ko-KR" altLang="en-US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의 예측력이 높았다</a:t>
            </a:r>
            <a:r>
              <a:rPr lang="en-US" altLang="ko-KR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</a:p>
          <a:p>
            <a:pPr>
              <a:lnSpc>
                <a:spcPts val="5394"/>
              </a:lnSpc>
            </a:pPr>
            <a:r>
              <a:rPr lang="en-US" altLang="ko-KR" sz="3000" b="1" spc="-234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03.</a:t>
            </a:r>
            <a:r>
              <a:rPr lang="ko-KR" altLang="en-US" sz="3000" b="1" spc="-234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발전량이 높은 날에는 </a:t>
            </a:r>
            <a:r>
              <a:rPr lang="en-US" altLang="ko-KR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SVR, GBR</a:t>
            </a:r>
            <a:r>
              <a:rPr lang="ko-KR" altLang="en-US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의 예측력이 높았다</a:t>
            </a:r>
            <a:r>
              <a:rPr lang="en-US" altLang="ko-KR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</a:p>
          <a:p>
            <a:pPr>
              <a:lnSpc>
                <a:spcPts val="5394"/>
              </a:lnSpc>
            </a:pPr>
            <a:r>
              <a:rPr lang="en-US" altLang="ko-KR" sz="3000" b="1" spc="-234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04.</a:t>
            </a:r>
            <a:r>
              <a:rPr lang="ko-KR" altLang="en-US" sz="3000" b="1" spc="-234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종합적으로 예측 정확도는 </a:t>
            </a:r>
            <a:r>
              <a:rPr lang="en-US" altLang="ko-KR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LSTM = 87%,</a:t>
            </a:r>
            <a:r>
              <a:rPr lang="ko-KR" altLang="en-US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altLang="ko-KR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SVR = 79%, GBR = 79%</a:t>
            </a:r>
            <a:r>
              <a:rPr lang="ko-KR" altLang="en-US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로 </a:t>
            </a:r>
            <a:r>
              <a:rPr lang="en-US" altLang="ko-KR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LSTM</a:t>
            </a:r>
            <a:r>
              <a:rPr lang="ko-KR" altLang="en-US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이 가장 높은 정확도를 보였다</a:t>
            </a:r>
            <a:r>
              <a:rPr lang="en-US" altLang="ko-KR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</a:p>
          <a:p>
            <a:pPr>
              <a:lnSpc>
                <a:spcPts val="5394"/>
              </a:lnSpc>
            </a:pPr>
            <a:r>
              <a:rPr lang="en-US" altLang="ko-KR" sz="3000" b="1" spc="-234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05.</a:t>
            </a:r>
            <a:r>
              <a:rPr lang="ko-KR" altLang="en-US" sz="3000" b="1" spc="-234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발전량 예측 제도 기준 평균 한달 오차율은 약 </a:t>
            </a:r>
            <a:r>
              <a:rPr lang="en-US" altLang="ko-KR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12%</a:t>
            </a:r>
            <a:r>
              <a:rPr lang="ko-KR" altLang="en-US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로</a:t>
            </a:r>
            <a:r>
              <a:rPr lang="en-US" altLang="ko-KR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시험 통과 기준인 </a:t>
            </a:r>
            <a:r>
              <a:rPr lang="en-US" altLang="ko-KR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10%</a:t>
            </a:r>
            <a:r>
              <a:rPr lang="ko-KR" altLang="en-US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내에 들지 못했다</a:t>
            </a:r>
            <a:r>
              <a:rPr lang="en-US" altLang="ko-KR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FD2BD4-FA05-B14A-A770-6A83DAFB1915}"/>
              </a:ext>
            </a:extLst>
          </p:cNvPr>
          <p:cNvSpPr/>
          <p:nvPr/>
        </p:nvSpPr>
        <p:spPr>
          <a:xfrm>
            <a:off x="1752600" y="6057900"/>
            <a:ext cx="15278100" cy="1498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946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에너지 중개 사업자에게 발전량 예측 제도 기준을 충족하기 위한 예측 방법으로 </a:t>
            </a:r>
            <a:r>
              <a:rPr lang="en-US" altLang="ko-KR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LSTM </a:t>
            </a:r>
            <a:r>
              <a:rPr lang="ko-KR" altLang="en-US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분석을 제안 가능</a:t>
            </a:r>
            <a:endParaRPr lang="en-US" altLang="ko-KR" sz="2098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56946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추후 태양광 발전시스템의 속성</a:t>
            </a:r>
            <a:r>
              <a:rPr lang="en-US" altLang="ko-KR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각도</a:t>
            </a:r>
            <a:r>
              <a:rPr lang="en-US" altLang="ko-KR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 </a:t>
            </a:r>
            <a:r>
              <a:rPr lang="ko-KR" altLang="en-US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용량</a:t>
            </a:r>
            <a:r>
              <a:rPr lang="en-US" altLang="ko-KR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 </a:t>
            </a:r>
            <a:r>
              <a:rPr lang="ko-KR" altLang="en-US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온도 계수</a:t>
            </a:r>
            <a:r>
              <a:rPr lang="en-US" altLang="ko-KR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 NOCT, </a:t>
            </a:r>
            <a:r>
              <a:rPr lang="ko-KR" altLang="en-US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시스템 </a:t>
            </a:r>
            <a:r>
              <a:rPr lang="ko-KR" altLang="en-US" sz="209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효율등</a:t>
            </a:r>
            <a:r>
              <a:rPr lang="en-US" altLang="ko-KR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), </a:t>
            </a:r>
            <a:r>
              <a:rPr lang="ko-KR" altLang="en-US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해당 지역 기후 속성</a:t>
            </a:r>
            <a:r>
              <a:rPr lang="en-US" altLang="ko-KR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가시거리</a:t>
            </a:r>
            <a:r>
              <a:rPr lang="en-US" altLang="ko-KR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 </a:t>
            </a:r>
            <a:r>
              <a:rPr lang="ko-KR" altLang="en-US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산란 상수</a:t>
            </a:r>
            <a:r>
              <a:rPr lang="en-US" altLang="ko-KR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 </a:t>
            </a:r>
            <a:r>
              <a:rPr lang="ko-KR" altLang="en-US" sz="209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지표반사도</a:t>
            </a:r>
            <a:r>
              <a:rPr lang="en-US" altLang="ko-KR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), </a:t>
            </a:r>
            <a:br>
              <a:rPr lang="en-US" altLang="ko-KR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ko-KR" altLang="en-US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인버터 효율 등의 추가적인 변수를 적용한다면 한달 오차율을 </a:t>
            </a:r>
            <a:r>
              <a:rPr lang="en-US" altLang="ko-KR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10% </a:t>
            </a:r>
            <a:r>
              <a:rPr lang="ko-KR" altLang="en-US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이하로 낮출 수 있을 것으로 기대됨</a:t>
            </a:r>
            <a:endParaRPr lang="ko-Kore-KR" alt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004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44000" y="981421"/>
            <a:ext cx="9000000" cy="8280001"/>
            <a:chOff x="0" y="-31751"/>
            <a:chExt cx="12950567" cy="11907295"/>
          </a:xfrm>
        </p:grpSpPr>
        <p:sp>
          <p:nvSpPr>
            <p:cNvPr id="3" name="AutoShape 3"/>
            <p:cNvSpPr/>
            <p:nvPr/>
          </p:nvSpPr>
          <p:spPr>
            <a:xfrm>
              <a:off x="8733732" y="5740968"/>
              <a:ext cx="4216835" cy="0"/>
            </a:xfrm>
            <a:prstGeom prst="line">
              <a:avLst/>
            </a:prstGeom>
            <a:ln w="63500" cap="rnd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-5400000">
              <a:off x="4320492" y="2076667"/>
              <a:ext cx="4216835" cy="0"/>
            </a:xfrm>
            <a:prstGeom prst="line">
              <a:avLst/>
            </a:prstGeom>
            <a:ln w="63500" cap="rnd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4383992" y="9767127"/>
              <a:ext cx="4216835" cy="0"/>
            </a:xfrm>
            <a:prstGeom prst="line">
              <a:avLst/>
            </a:prstGeom>
            <a:ln w="63500" cap="rnd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-10800000">
              <a:off x="0" y="5959408"/>
              <a:ext cx="3707097" cy="0"/>
            </a:xfrm>
            <a:prstGeom prst="line">
              <a:avLst/>
            </a:prstGeom>
            <a:ln w="63500" cap="rnd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7" name="Group 7"/>
            <p:cNvGrpSpPr/>
            <p:nvPr/>
          </p:nvGrpSpPr>
          <p:grpSpPr>
            <a:xfrm>
              <a:off x="4479329" y="5836218"/>
              <a:ext cx="3962659" cy="3962659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7441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6460659" y="3719837"/>
              <a:ext cx="3962659" cy="3962659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4479329" y="1873559"/>
              <a:ext cx="3962659" cy="3962659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3B535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2498000" y="3986045"/>
              <a:ext cx="3962659" cy="396265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12926"/>
              </a:solidFill>
            </p:spPr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498674" y="4617702"/>
              <a:ext cx="1872187" cy="1872187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813617" y="2945177"/>
              <a:ext cx="1761982" cy="1761982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7704176" y="4667424"/>
              <a:ext cx="1610689" cy="161068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5675533" y="7197202"/>
              <a:ext cx="1697251" cy="1697251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9408601" y="875147"/>
            <a:ext cx="6579759" cy="155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소규모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중개사업자에게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필수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예측제도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등록시험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통과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정산금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기대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태양광에너지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연계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ESS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발전사업자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수익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향상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국가적으로는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신규발전소의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건립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감소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효과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32739" y="5104648"/>
            <a:ext cx="6796850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계통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운영자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어려운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예비전력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확보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해결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예측제도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심사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평가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기술로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활용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전력수요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가상발전소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기술로서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확장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가능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131743" y="7736420"/>
            <a:ext cx="6590407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효율적인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시간대별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태양광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발전과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국가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전력망을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조합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소비자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그룹에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최적화된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공급계획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수립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미세먼지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환경개선과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발전소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운영에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따른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위험요인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제거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203024" y="3565283"/>
            <a:ext cx="4092773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중개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분야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해결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접목형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비즈니스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활성화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03.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기대효과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향후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개선사항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기대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효과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566151" y="7229680"/>
            <a:ext cx="1179501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사회적</a:t>
            </a:r>
            <a:r>
              <a:rPr lang="en-US" sz="1800" dirty="0">
                <a:solidFill>
                  <a:srgbClr val="FFFFFF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효과</a:t>
            </a:r>
            <a:endParaRPr lang="en-US" sz="1800" dirty="0">
              <a:solidFill>
                <a:srgbClr val="FFFFFF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938019" y="5493590"/>
            <a:ext cx="1133198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기술적</a:t>
            </a:r>
            <a:r>
              <a:rPr lang="en-US" sz="18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효과</a:t>
            </a:r>
            <a:endParaRPr lang="en-US" sz="180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499528" y="2665056"/>
            <a:ext cx="1224489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경제적</a:t>
            </a:r>
            <a:r>
              <a:rPr lang="en-US" sz="1800" dirty="0">
                <a:solidFill>
                  <a:srgbClr val="FFFFFF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효과</a:t>
            </a:r>
            <a:endParaRPr lang="en-US" sz="1800" dirty="0">
              <a:solidFill>
                <a:srgbClr val="FFFFFF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226344" y="5623058"/>
            <a:ext cx="889397" cy="32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고용창출</a:t>
            </a:r>
            <a:endParaRPr lang="en-US" sz="1800" dirty="0">
              <a:solidFill>
                <a:srgbClr val="FFFFFF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B9E096E3-6510-854B-B58C-1CF985307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F04C04B4-006E-4744-BAD5-877A98217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6207557" y="4901957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2371674" y="4901957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10061788" y="4901957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10800000">
            <a:off x="13867251" y="4901957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 rot="17453">
            <a:off x="2372316" y="531727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팀장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371946" y="5056527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김윤희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 rot="17453">
            <a:off x="6207928" y="531727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207557" y="5056527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강주영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 rot="17453">
            <a:off x="10062158" y="531727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061788" y="5056527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고아름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 rot="17453">
            <a:off x="13867621" y="531727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867251" y="5056527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유화영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구성원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역할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371946" y="2930114"/>
            <a:ext cx="1800918" cy="180091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6934"/>
          <a:stretch>
            <a:fillRect/>
          </a:stretch>
        </p:blipFill>
        <p:spPr>
          <a:xfrm>
            <a:off x="6480370" y="2812571"/>
            <a:ext cx="1365342" cy="191846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8311"/>
          <a:stretch>
            <a:fillRect/>
          </a:stretch>
        </p:blipFill>
        <p:spPr>
          <a:xfrm>
            <a:off x="10326428" y="2930114"/>
            <a:ext cx="1381686" cy="1800918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371575" y="5800055"/>
            <a:ext cx="1595199" cy="11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프로젝트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총괄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전처리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머신러닝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분석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180179" y="5798905"/>
            <a:ext cx="2243257" cy="11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수집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정제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Prophet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분석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파일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059278" y="5798905"/>
            <a:ext cx="2959973" cy="11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수집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전처리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ARIMA, SARIMA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분석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AWS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866880" y="5798905"/>
            <a:ext cx="2959973" cy="155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수집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및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모델링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분석결과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정리</a:t>
            </a:r>
            <a:endParaRPr lang="en-US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LSTM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분석</a:t>
            </a:r>
            <a:endParaRPr lang="en-US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회의록</a:t>
            </a:r>
            <a:r>
              <a:rPr lang="en-US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작성</a:t>
            </a:r>
            <a:endParaRPr lang="en-US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7" name="바닥글 개체 틀 26">
            <a:extLst>
              <a:ext uri="{FF2B5EF4-FFF2-40B4-BE49-F238E27FC236}">
                <a16:creationId xmlns:a16="http://schemas.microsoft.com/office/drawing/2014/main" id="{CB73B233-D575-AA43-AF8F-5C0E5967D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025D008F-CA75-F14E-974A-45FDCD57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9" name="AutoShape 3">
            <a:extLst>
              <a:ext uri="{FF2B5EF4-FFF2-40B4-BE49-F238E27FC236}">
                <a16:creationId xmlns:a16="http://schemas.microsoft.com/office/drawing/2014/main" id="{18C474B2-DB44-9241-840E-1927ED3A9910}"/>
              </a:ext>
            </a:extLst>
          </p:cNvPr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0" name="Picture 22">
            <a:extLst>
              <a:ext uri="{FF2B5EF4-FFF2-40B4-BE49-F238E27FC236}">
                <a16:creationId xmlns:a16="http://schemas.microsoft.com/office/drawing/2014/main" id="{65847980-0110-CA4A-B651-C6CCA9D1F9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" r="-6437" b="29186"/>
          <a:stretch/>
        </p:blipFill>
        <p:spPr>
          <a:xfrm>
            <a:off x="14211132" y="3074923"/>
            <a:ext cx="1853912" cy="167246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24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03.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기대효과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향후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개선사항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기대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효과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53B8EE7-9A06-234F-B67A-EA5CF23FD15D}"/>
              </a:ext>
            </a:extLst>
          </p:cNvPr>
          <p:cNvGrpSpPr/>
          <p:nvPr/>
        </p:nvGrpSpPr>
        <p:grpSpPr>
          <a:xfrm>
            <a:off x="1953491" y="2364660"/>
            <a:ext cx="15030183" cy="6315432"/>
            <a:chOff x="1953491" y="2364660"/>
            <a:chExt cx="15030183" cy="6315432"/>
          </a:xfrm>
        </p:grpSpPr>
        <p:sp>
          <p:nvSpPr>
            <p:cNvPr id="4" name="AutoShape 4"/>
            <p:cNvSpPr/>
            <p:nvPr/>
          </p:nvSpPr>
          <p:spPr>
            <a:xfrm rot="16200000">
              <a:off x="6695784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066383" y="3270791"/>
              <a:ext cx="865012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4994" b="1" spc="-234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02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 rot="17453">
              <a:off x="8496572" y="3986337"/>
              <a:ext cx="2910745" cy="1010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태양광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발전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예측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기반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에너지저장시스템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(ESS)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연계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알고리즘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개발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494154" y="2670959"/>
              <a:ext cx="1142513" cy="1142514"/>
            </a:xfrm>
            <a:prstGeom prst="rect">
              <a:avLst/>
            </a:prstGeom>
          </p:spPr>
        </p:pic>
        <p:sp>
          <p:nvSpPr>
            <p:cNvPr id="9" name="AutoShape 9"/>
            <p:cNvSpPr/>
            <p:nvPr/>
          </p:nvSpPr>
          <p:spPr>
            <a:xfrm rot="16200000">
              <a:off x="12281816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2652415" y="3270791"/>
              <a:ext cx="865012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4994" b="1" spc="-234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03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17453">
              <a:off x="14072929" y="3953045"/>
              <a:ext cx="2910745" cy="66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ESS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연동을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통한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IoT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시스템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구현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4071381" y="2712501"/>
              <a:ext cx="1099736" cy="1099736"/>
            </a:xfrm>
            <a:prstGeom prst="rect">
              <a:avLst/>
            </a:prstGeom>
          </p:spPr>
        </p:pic>
        <p:sp>
          <p:nvSpPr>
            <p:cNvPr id="14" name="AutoShape 14"/>
            <p:cNvSpPr/>
            <p:nvPr/>
          </p:nvSpPr>
          <p:spPr>
            <a:xfrm rot="16200000">
              <a:off x="1582892" y="7207466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953491" y="6640970"/>
              <a:ext cx="865012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4994" b="1" spc="-234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04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 rot="17453">
              <a:off x="3374005" y="7323224"/>
              <a:ext cx="2910745" cy="66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에너지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수요량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예측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72457" y="6106584"/>
              <a:ext cx="1107564" cy="1137422"/>
            </a:xfrm>
            <a:prstGeom prst="rect">
              <a:avLst/>
            </a:prstGeom>
          </p:spPr>
        </p:pic>
        <p:sp>
          <p:nvSpPr>
            <p:cNvPr id="19" name="AutoShape 19"/>
            <p:cNvSpPr/>
            <p:nvPr/>
          </p:nvSpPr>
          <p:spPr>
            <a:xfrm rot="16200000">
              <a:off x="6701057" y="7207466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071656" y="6640970"/>
              <a:ext cx="865012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4994" b="1" spc="-234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05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 rot="17453">
              <a:off x="8492170" y="7323224"/>
              <a:ext cx="2910745" cy="66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에너지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프로슈머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거래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방안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예측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8484906" y="6036506"/>
              <a:ext cx="1203524" cy="1179455"/>
            </a:xfrm>
            <a:prstGeom prst="rect">
              <a:avLst/>
            </a:prstGeom>
          </p:spPr>
        </p:pic>
        <p:sp>
          <p:nvSpPr>
            <p:cNvPr id="28" name="AutoShape 28"/>
            <p:cNvSpPr/>
            <p:nvPr/>
          </p:nvSpPr>
          <p:spPr>
            <a:xfrm rot="16200000">
              <a:off x="1582892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TextBox 29"/>
            <p:cNvSpPr txBox="1"/>
            <p:nvPr/>
          </p:nvSpPr>
          <p:spPr>
            <a:xfrm rot="17453">
              <a:off x="3356424" y="4131033"/>
              <a:ext cx="2910745" cy="1051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기후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데이터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외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추가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데이터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적용을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통한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</a:p>
            <a:p>
              <a:pPr>
                <a:lnSpc>
                  <a:spcPts val="2999"/>
                </a:lnSpc>
              </a:pPr>
              <a:r>
                <a:rPr lang="en-US" sz="1999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정확도</a:t>
              </a:r>
              <a:r>
                <a:rPr lang="en-US" sz="19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999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향상</a:t>
              </a:r>
              <a:endPara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953491" y="3270791"/>
              <a:ext cx="865012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4994" b="1" spc="-234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01</a:t>
              </a: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3353943" y="2683772"/>
              <a:ext cx="1162009" cy="1162010"/>
            </a:xfrm>
            <a:prstGeom prst="rect">
              <a:avLst/>
            </a:prstGeom>
          </p:spPr>
        </p:pic>
      </p:grpSp>
      <p:sp>
        <p:nvSpPr>
          <p:cNvPr id="32" name="바닥글 개체 틀 31">
            <a:extLst>
              <a:ext uri="{FF2B5EF4-FFF2-40B4-BE49-F238E27FC236}">
                <a16:creationId xmlns:a16="http://schemas.microsoft.com/office/drawing/2014/main" id="{BA11032F-88CA-3446-B371-FC473CB8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8BA67526-D20E-A346-922F-C6D6EA7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 rot="17453">
            <a:off x="4082543" y="3246019"/>
            <a:ext cx="1910236" cy="299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소감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F48970A-B2E3-2B4C-B883-5ABDB665788F}"/>
              </a:ext>
            </a:extLst>
          </p:cNvPr>
          <p:cNvGrpSpPr/>
          <p:nvPr/>
        </p:nvGrpSpPr>
        <p:grpSpPr>
          <a:xfrm>
            <a:off x="1871722" y="2044979"/>
            <a:ext cx="1911498" cy="2379318"/>
            <a:chOff x="2440598" y="1816320"/>
            <a:chExt cx="1911498" cy="2379318"/>
          </a:xfrm>
        </p:grpSpPr>
        <p:sp>
          <p:nvSpPr>
            <p:cNvPr id="5" name="AutoShape 5"/>
            <p:cNvSpPr/>
            <p:nvPr/>
          </p:nvSpPr>
          <p:spPr>
            <a:xfrm rot="10800000">
              <a:off x="2440598" y="3758012"/>
              <a:ext cx="1911226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2440870" y="3903057"/>
              <a:ext cx="1911226" cy="292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88"/>
                </a:lnSpc>
              </a:pPr>
              <a:r>
                <a:rPr lang="en-US" sz="228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김윤희</a:t>
              </a:r>
              <a:endParaRPr lang="en-US" sz="228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440598" y="1816320"/>
              <a:ext cx="1800918" cy="1800918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0B5AC84-3B1B-2249-B040-CA15F2795950}"/>
              </a:ext>
            </a:extLst>
          </p:cNvPr>
          <p:cNvGrpSpPr/>
          <p:nvPr/>
        </p:nvGrpSpPr>
        <p:grpSpPr>
          <a:xfrm>
            <a:off x="9525000" y="2044979"/>
            <a:ext cx="1911226" cy="2496861"/>
            <a:chOff x="6276481" y="1698777"/>
            <a:chExt cx="1911226" cy="2496861"/>
          </a:xfrm>
        </p:grpSpPr>
        <p:sp>
          <p:nvSpPr>
            <p:cNvPr id="4" name="AutoShape 4"/>
            <p:cNvSpPr/>
            <p:nvPr/>
          </p:nvSpPr>
          <p:spPr>
            <a:xfrm rot="10800000">
              <a:off x="6276481" y="3758012"/>
              <a:ext cx="1911226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6276481" y="3903057"/>
              <a:ext cx="1911226" cy="292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88"/>
                </a:lnSpc>
              </a:pPr>
              <a:r>
                <a:rPr lang="en-US" sz="228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강주영</a:t>
              </a:r>
              <a:endParaRPr lang="en-US" sz="228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26934"/>
            <a:stretch>
              <a:fillRect/>
            </a:stretch>
          </p:blipFill>
          <p:spPr>
            <a:xfrm>
              <a:off x="6627823" y="1698777"/>
              <a:ext cx="1365342" cy="1918462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910B829-BD0A-2449-BCE1-FB5C64EC83B7}"/>
              </a:ext>
            </a:extLst>
          </p:cNvPr>
          <p:cNvGrpSpPr/>
          <p:nvPr/>
        </p:nvGrpSpPr>
        <p:grpSpPr>
          <a:xfrm>
            <a:off x="1973104" y="5841097"/>
            <a:ext cx="1911226" cy="2379318"/>
            <a:chOff x="10130711" y="1816320"/>
            <a:chExt cx="1911226" cy="2379318"/>
          </a:xfrm>
        </p:grpSpPr>
        <p:sp>
          <p:nvSpPr>
            <p:cNvPr id="6" name="AutoShape 6"/>
            <p:cNvSpPr/>
            <p:nvPr/>
          </p:nvSpPr>
          <p:spPr>
            <a:xfrm rot="10800000">
              <a:off x="10130711" y="3758012"/>
              <a:ext cx="1911226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0130711" y="3903057"/>
              <a:ext cx="1911226" cy="292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88"/>
                </a:lnSpc>
              </a:pPr>
              <a:r>
                <a:rPr lang="en-US" sz="228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고아름</a:t>
              </a:r>
              <a:endParaRPr lang="en-US" sz="228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28311"/>
            <a:stretch>
              <a:fillRect/>
            </a:stretch>
          </p:blipFill>
          <p:spPr>
            <a:xfrm>
              <a:off x="10350390" y="1816320"/>
              <a:ext cx="1381686" cy="1800918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F9682A-C661-4243-9997-9DF9252EB5BC}"/>
              </a:ext>
            </a:extLst>
          </p:cNvPr>
          <p:cNvGrpSpPr/>
          <p:nvPr/>
        </p:nvGrpSpPr>
        <p:grpSpPr>
          <a:xfrm>
            <a:off x="9525000" y="7782789"/>
            <a:ext cx="1911226" cy="437626"/>
            <a:chOff x="13936175" y="3758012"/>
            <a:chExt cx="1911226" cy="437626"/>
          </a:xfrm>
        </p:grpSpPr>
        <p:sp>
          <p:nvSpPr>
            <p:cNvPr id="7" name="AutoShape 7"/>
            <p:cNvSpPr/>
            <p:nvPr/>
          </p:nvSpPr>
          <p:spPr>
            <a:xfrm rot="10800000">
              <a:off x="13936175" y="3758012"/>
              <a:ext cx="1911226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3936175" y="3903057"/>
              <a:ext cx="1911226" cy="292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88"/>
                </a:lnSpc>
              </a:pPr>
              <a:r>
                <a:rPr lang="en-US" sz="228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유화영</a:t>
              </a:r>
              <a:endParaRPr lang="en-US" sz="228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4179" y="211505"/>
            <a:ext cx="11330942" cy="1001285"/>
            <a:chOff x="0" y="-28575"/>
            <a:chExt cx="15107923" cy="133504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04.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개발</a:t>
              </a: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후기</a:t>
              </a: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및</a:t>
              </a: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느낀점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682625"/>
              <a:ext cx="15107923" cy="623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dirty="0">
                <a:latin typeface="NanumSquareOTF" panose="020B0600000101010101" pitchFamily="34" charset="-127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954516" y="3057908"/>
            <a:ext cx="4577388" cy="1181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Prophet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분석에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대해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많은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정보가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존재하지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않아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초반에는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어려움을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겪었지만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여러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시행착오를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통해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시계열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분석에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대해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배워볼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수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있었습니다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261835" y="6628634"/>
            <a:ext cx="4120165" cy="1185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이번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기회를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통해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태양광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발전예측을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심도있게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해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볼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수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있었고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맡은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ARIMA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모델과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태양광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발전량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예측에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적절한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모델을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이해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할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수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있었습니다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</a:p>
        </p:txBody>
      </p: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7312C655-AA3E-7E40-BCF0-DE4A828C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D919606-A353-9B45-BB60-EDFAA5FF5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F4972059-8217-0148-A6CE-306D082D65BF}"/>
              </a:ext>
            </a:extLst>
          </p:cNvPr>
          <p:cNvSpPr txBox="1"/>
          <p:nvPr/>
        </p:nvSpPr>
        <p:spPr>
          <a:xfrm rot="17453">
            <a:off x="11958491" y="6239436"/>
            <a:ext cx="5250323" cy="1579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태양광 발전량 예측 프로젝트에 참여하며 다양한 모델에 대해 고민해보고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보다 깊게 학습할 수 있었던 것이 큰 소득이었습니다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한가지 문제를 해결하기 위해 다양한 모델을 사용해보는 경험을 통해 앞으로 문제해결을 하기 위한 여러가지 모델 학습 방법을 고민하고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도전해볼 수 있을 것 같습니다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pic>
        <p:nvPicPr>
          <p:cNvPr id="33" name="Picture 22">
            <a:extLst>
              <a:ext uri="{FF2B5EF4-FFF2-40B4-BE49-F238E27FC236}">
                <a16:creationId xmlns:a16="http://schemas.microsoft.com/office/drawing/2014/main" id="{95B18807-326D-5446-86CB-E90A8B0B8C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" r="-6437" b="29186"/>
          <a:stretch/>
        </p:blipFill>
        <p:spPr>
          <a:xfrm>
            <a:off x="9876342" y="5943059"/>
            <a:ext cx="1853184" cy="167180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525239BE-D7F5-F045-8B07-C4765CC1D7BC}"/>
              </a:ext>
            </a:extLst>
          </p:cNvPr>
          <p:cNvSpPr/>
          <p:nvPr/>
        </p:nvSpPr>
        <p:spPr>
          <a:xfrm>
            <a:off x="1028700" y="1286508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7AB6BF2-2BD3-A446-971B-AD1BCB15A8F5}"/>
              </a:ext>
            </a:extLst>
          </p:cNvPr>
          <p:cNvSpPr txBox="1"/>
          <p:nvPr/>
        </p:nvSpPr>
        <p:spPr>
          <a:xfrm>
            <a:off x="2656508" y="4276725"/>
            <a:ext cx="12974985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000"/>
              </a:lnSpc>
              <a:spcBef>
                <a:spcPct val="0"/>
              </a:spcBef>
            </a:pPr>
            <a:r>
              <a:rPr lang="en-US" sz="15000" b="1" spc="750" dirty="0">
                <a:solidFill>
                  <a:srgbClr val="FF3A21"/>
                </a:solidFill>
                <a:latin typeface="Britannic Bold" panose="020B0903060703020204" pitchFamily="34" charset="0"/>
                <a:ea typeface="IBM Plex Sans KR" panose="020B0503050203000203" pitchFamily="34" charset="-127"/>
              </a:rPr>
              <a:t>Thank you !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1DA9381A-88C6-E64B-A39D-30F707153169}"/>
              </a:ext>
            </a:extLst>
          </p:cNvPr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9407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560243" y="4242058"/>
            <a:ext cx="514491" cy="7021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142177" y="4153232"/>
            <a:ext cx="879810" cy="8798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929070" y="4239763"/>
            <a:ext cx="636089" cy="67669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88988" y="4239763"/>
            <a:ext cx="704454" cy="70445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386297" y="4202926"/>
            <a:ext cx="780424" cy="78042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368348" y="6399796"/>
            <a:ext cx="898281" cy="6745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1096446" y="6492477"/>
            <a:ext cx="971271" cy="48916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2808148" y="6512788"/>
            <a:ext cx="877933" cy="44854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4666050" y="6437987"/>
            <a:ext cx="704454" cy="59814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6435052" y="6399949"/>
            <a:ext cx="682915" cy="67422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9481656" y="8245047"/>
            <a:ext cx="671667" cy="66067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1255689" y="8257301"/>
            <a:ext cx="652785" cy="63616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2788221" y="2392725"/>
            <a:ext cx="917787" cy="64578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4643112" y="2402962"/>
            <a:ext cx="750331" cy="60845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16486334" y="2316976"/>
            <a:ext cx="580352" cy="78042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1191870" y="2375862"/>
            <a:ext cx="780424" cy="66265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9328378" y="2505746"/>
            <a:ext cx="978222" cy="41974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1121279" y="1896418"/>
            <a:ext cx="958889" cy="9588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880415" y="3276600"/>
            <a:ext cx="1082111" cy="108211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5869158" y="97204"/>
            <a:ext cx="2007245" cy="200724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5964822" y="6550146"/>
            <a:ext cx="1301508" cy="130150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5869158" y="8289461"/>
            <a:ext cx="1208016" cy="120801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3904343" y="6648450"/>
            <a:ext cx="1866900" cy="1866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>
            <a:off x="1028700" y="7472226"/>
            <a:ext cx="1841314" cy="1786074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>
            <a:fillRect/>
          </a:stretch>
        </p:blipFill>
        <p:spPr>
          <a:xfrm>
            <a:off x="698373" y="4983350"/>
            <a:ext cx="1804701" cy="1804701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>
            <a:fillRect/>
          </a:stretch>
        </p:blipFill>
        <p:spPr>
          <a:xfrm>
            <a:off x="2962374" y="3458338"/>
            <a:ext cx="2341169" cy="2341169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>
            <a:fillRect/>
          </a:stretch>
        </p:blipFill>
        <p:spPr>
          <a:xfrm>
            <a:off x="3417975" y="1333038"/>
            <a:ext cx="1609202" cy="1542823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>
            <a:fillRect/>
          </a:stretch>
        </p:blipFill>
        <p:spPr>
          <a:xfrm>
            <a:off x="6473166" y="3747674"/>
            <a:ext cx="1147717" cy="1690927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>
            <a:fillRect/>
          </a:stretch>
        </p:blipFill>
        <p:spPr>
          <a:xfrm>
            <a:off x="7266330" y="2020602"/>
            <a:ext cx="1437736" cy="1437736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>
            <a:fillRect/>
          </a:stretch>
        </p:blipFill>
        <p:spPr>
          <a:xfrm>
            <a:off x="7521378" y="5590666"/>
            <a:ext cx="1622622" cy="1618566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>
            <a:fillRect/>
          </a:stretch>
        </p:blipFill>
        <p:spPr>
          <a:xfrm>
            <a:off x="12929070" y="7736570"/>
            <a:ext cx="1760907" cy="1760907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>
            <a:fillRect/>
          </a:stretch>
        </p:blipFill>
        <p:spPr>
          <a:xfrm>
            <a:off x="9144000" y="173842"/>
            <a:ext cx="1507038" cy="1507038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>
            <a:fillRect/>
          </a:stretch>
        </p:blipFill>
        <p:spPr>
          <a:xfrm>
            <a:off x="1846829" y="275181"/>
            <a:ext cx="1495735" cy="1507038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>
            <a:fillRect/>
          </a:stretch>
        </p:blipFill>
        <p:spPr>
          <a:xfrm>
            <a:off x="15677601" y="7880012"/>
            <a:ext cx="1617466" cy="1617466"/>
          </a:xfrm>
          <a:prstGeom prst="rect">
            <a:avLst/>
          </a:prstGeom>
        </p:spPr>
      </p:pic>
      <p:sp>
        <p:nvSpPr>
          <p:cNvPr id="36" name="바닥글 개체 틀 35">
            <a:extLst>
              <a:ext uri="{FF2B5EF4-FFF2-40B4-BE49-F238E27FC236}">
                <a16:creationId xmlns:a16="http://schemas.microsoft.com/office/drawing/2014/main" id="{3902949E-5874-1247-AB2A-FD23D2AD2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0426CAE7-491F-994D-9E3E-8B54A88EB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832692" y="2262929"/>
            <a:ext cx="3893680" cy="632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그린뉴딜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수혜로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올해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가장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큰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성장이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ts val="2520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예상되는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신재생에너지원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6346" y="7752751"/>
            <a:ext cx="3351461" cy="26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4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TOE (Tons of Equivalent ): </a:t>
            </a:r>
            <a:r>
              <a:rPr lang="en-US" sz="14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탄소환산톤</a:t>
            </a:r>
            <a:endParaRPr lang="en-US" sz="1400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659416" y="2262929"/>
            <a:ext cx="3227784" cy="67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그린뉴딜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과제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재생에너지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3020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124808" y="2262929"/>
            <a:ext cx="2943691" cy="687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2050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탄소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중립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시나리오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</a:p>
          <a:p>
            <a:pPr algn="ctr">
              <a:lnSpc>
                <a:spcPts val="2703"/>
              </a:lnSpc>
            </a:pPr>
            <a:r>
              <a:rPr lang="en-US" sz="193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최종에너지</a:t>
            </a:r>
            <a:r>
              <a:rPr lang="en-US" sz="193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93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수요</a:t>
            </a:r>
            <a:r>
              <a:rPr lang="en-US" sz="193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93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변화</a:t>
            </a:r>
            <a:endParaRPr lang="en-US" sz="1931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167818" y="3382482"/>
            <a:ext cx="1180148" cy="26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4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GW: </a:t>
            </a:r>
            <a:r>
              <a:rPr lang="en-US" sz="1400" dirty="0" err="1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기가와트</a:t>
            </a:r>
            <a:endParaRPr lang="en-US" sz="1400" dirty="0">
              <a:solidFill>
                <a:srgbClr val="000000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FA7EA8BF-DAC2-5A44-936F-16EF7C3B1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4A02CCC1-7AB7-C24E-A396-4C0C923D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6E9B619E-4178-8448-BCF5-80081B9D99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8338408"/>
              </p:ext>
            </p:extLst>
          </p:nvPr>
        </p:nvGraphicFramePr>
        <p:xfrm>
          <a:off x="6851050" y="3634321"/>
          <a:ext cx="4945960" cy="4118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4" name="Group 14">
            <a:extLst>
              <a:ext uri="{FF2B5EF4-FFF2-40B4-BE49-F238E27FC236}">
                <a16:creationId xmlns:a16="http://schemas.microsoft.com/office/drawing/2014/main" id="{76F86DBD-C691-8249-8D96-0F909ED34EE9}"/>
              </a:ext>
            </a:extLst>
          </p:cNvPr>
          <p:cNvGrpSpPr/>
          <p:nvPr/>
        </p:nvGrpSpPr>
        <p:grpSpPr>
          <a:xfrm>
            <a:off x="12877800" y="3211369"/>
            <a:ext cx="3803656" cy="4215470"/>
            <a:chOff x="715097" y="123940"/>
            <a:chExt cx="4416822" cy="4987658"/>
          </a:xfrm>
        </p:grpSpPr>
        <p:sp>
          <p:nvSpPr>
            <p:cNvPr id="40" name="TextBox 20">
              <a:extLst>
                <a:ext uri="{FF2B5EF4-FFF2-40B4-BE49-F238E27FC236}">
                  <a16:creationId xmlns:a16="http://schemas.microsoft.com/office/drawing/2014/main" id="{2C57B392-64E9-A343-970E-F1881295358B}"/>
                </a:ext>
              </a:extLst>
            </p:cNvPr>
            <p:cNvSpPr txBox="1"/>
            <p:nvPr/>
          </p:nvSpPr>
          <p:spPr>
            <a:xfrm>
              <a:off x="2664657" y="123940"/>
              <a:ext cx="496210" cy="501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217" b="1" dirty="0" err="1">
                  <a:solidFill>
                    <a:srgbClr val="000000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기타</a:t>
              </a:r>
              <a:endParaRPr lang="en-US" sz="1217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217" b="1" dirty="0">
                  <a:solidFill>
                    <a:srgbClr val="000000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0.9%</a:t>
              </a:r>
            </a:p>
          </p:txBody>
        </p:sp>
        <p:grpSp>
          <p:nvGrpSpPr>
            <p:cNvPr id="41" name="Group 21">
              <a:extLst>
                <a:ext uri="{FF2B5EF4-FFF2-40B4-BE49-F238E27FC236}">
                  <a16:creationId xmlns:a16="http://schemas.microsoft.com/office/drawing/2014/main" id="{EBA45F81-CFC5-354C-B090-C514C2B1DC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5097" y="694776"/>
              <a:ext cx="4416822" cy="4416822"/>
              <a:chOff x="0" y="0"/>
              <a:chExt cx="2540000" cy="2540000"/>
            </a:xfrm>
          </p:grpSpPr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D2CF12FB-C6CC-B047-8E93-F6374DF6CA87}"/>
                  </a:ext>
                </a:extLst>
              </p:cNvPr>
              <p:cNvSpPr/>
              <p:nvPr/>
            </p:nvSpPr>
            <p:spPr>
              <a:xfrm>
                <a:off x="1270000" y="0"/>
                <a:ext cx="1368524" cy="2422364"/>
              </a:xfrm>
              <a:custGeom>
                <a:avLst/>
                <a:gdLst/>
                <a:ahLst/>
                <a:cxnLst/>
                <a:rect l="l" t="t" r="r" b="b"/>
                <a:pathLst>
                  <a:path w="1368524" h="2422364">
                    <a:moveTo>
                      <a:pt x="0" y="0"/>
                    </a:moveTo>
                    <a:cubicBezTo>
                      <a:pt x="596088" y="0"/>
                      <a:pt x="1111961" y="414568"/>
                      <a:pt x="1240242" y="996688"/>
                    </a:cubicBezTo>
                    <a:cubicBezTo>
                      <a:pt x="1368524" y="1578809"/>
                      <a:pt x="1074689" y="2171812"/>
                      <a:pt x="533815" y="2422364"/>
                    </a:cubicBezTo>
                    <a:lnTo>
                      <a:pt x="266907" y="1846182"/>
                    </a:lnTo>
                    <a:cubicBezTo>
                      <a:pt x="537344" y="1720906"/>
                      <a:pt x="684262" y="1424404"/>
                      <a:pt x="620121" y="1133344"/>
                    </a:cubicBezTo>
                    <a:cubicBezTo>
                      <a:pt x="555980" y="842284"/>
                      <a:pt x="298044" y="635000"/>
                      <a:pt x="0" y="63500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73B63CB3-9A3D-DA44-8D69-D34600D7C010}"/>
                  </a:ext>
                </a:extLst>
              </p:cNvPr>
              <p:cNvSpPr/>
              <p:nvPr/>
            </p:nvSpPr>
            <p:spPr>
              <a:xfrm>
                <a:off x="185243" y="1600228"/>
                <a:ext cx="1675499" cy="1105810"/>
              </a:xfrm>
              <a:custGeom>
                <a:avLst/>
                <a:gdLst/>
                <a:ahLst/>
                <a:cxnLst/>
                <a:rect l="l" t="t" r="r" b="b"/>
                <a:pathLst>
                  <a:path w="1675499" h="1105810">
                    <a:moveTo>
                      <a:pt x="1675499" y="794016"/>
                    </a:moveTo>
                    <a:cubicBezTo>
                      <a:pt x="1082121" y="1105810"/>
                      <a:pt x="348590" y="902765"/>
                      <a:pt x="0" y="330228"/>
                    </a:cubicBezTo>
                    <a:lnTo>
                      <a:pt x="542378" y="0"/>
                    </a:lnTo>
                    <a:cubicBezTo>
                      <a:pt x="716673" y="286268"/>
                      <a:pt x="1083439" y="387791"/>
                      <a:pt x="1380128" y="231894"/>
                    </a:cubicBezTo>
                    <a:close/>
                  </a:path>
                </a:pathLst>
              </a:custGeom>
              <a:solidFill>
                <a:srgbClr val="A978F1"/>
              </a:solidFill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FBDABD7C-B7E7-FB49-A529-800D0E8CEB6D}"/>
                  </a:ext>
                </a:extLst>
              </p:cNvPr>
              <p:cNvSpPr/>
              <p:nvPr/>
            </p:nvSpPr>
            <p:spPr>
              <a:xfrm>
                <a:off x="-63244" y="832620"/>
                <a:ext cx="808048" cy="1151226"/>
              </a:xfrm>
              <a:custGeom>
                <a:avLst/>
                <a:gdLst/>
                <a:ahLst/>
                <a:cxnLst/>
                <a:rect l="l" t="t" r="r" b="b"/>
                <a:pathLst>
                  <a:path w="808048" h="1151226">
                    <a:moveTo>
                      <a:pt x="282852" y="1151226"/>
                    </a:moveTo>
                    <a:cubicBezTo>
                      <a:pt x="52831" y="812761"/>
                      <a:pt x="0" y="384194"/>
                      <a:pt x="140936" y="0"/>
                    </a:cubicBezTo>
                    <a:lnTo>
                      <a:pt x="737090" y="218690"/>
                    </a:lnTo>
                    <a:cubicBezTo>
                      <a:pt x="666622" y="410787"/>
                      <a:pt x="693038" y="625070"/>
                      <a:pt x="808048" y="794303"/>
                    </a:cubicBezTo>
                    <a:close/>
                  </a:path>
                </a:pathLst>
              </a:custGeom>
              <a:solidFill>
                <a:srgbClr val="D786E1"/>
              </a:solidFill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23FDFEBD-DAEE-E345-AE6E-9900E9E8C519}"/>
                  </a:ext>
                </a:extLst>
              </p:cNvPr>
              <p:cNvSpPr/>
              <p:nvPr/>
            </p:nvSpPr>
            <p:spPr>
              <a:xfrm>
                <a:off x="57322" y="193628"/>
                <a:ext cx="875660" cy="887751"/>
              </a:xfrm>
              <a:custGeom>
                <a:avLst/>
                <a:gdLst/>
                <a:ahLst/>
                <a:cxnLst/>
                <a:rect l="l" t="t" r="r" b="b"/>
                <a:pathLst>
                  <a:path w="875660" h="887751">
                    <a:moveTo>
                      <a:pt x="0" y="699129"/>
                    </a:moveTo>
                    <a:cubicBezTo>
                      <a:pt x="90196" y="409187"/>
                      <a:pt x="281290" y="161157"/>
                      <a:pt x="538643" y="0"/>
                    </a:cubicBezTo>
                    <a:lnTo>
                      <a:pt x="875660" y="538186"/>
                    </a:lnTo>
                    <a:cubicBezTo>
                      <a:pt x="746984" y="618764"/>
                      <a:pt x="651437" y="742779"/>
                      <a:pt x="606339" y="887751"/>
                    </a:cubicBezTo>
                    <a:close/>
                  </a:path>
                </a:pathLst>
              </a:custGeom>
              <a:solidFill>
                <a:srgbClr val="F29ED6"/>
              </a:solidFill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9AF1BD20-0BFE-0340-AE49-35FE8ED9A687}"/>
                  </a:ext>
                </a:extLst>
              </p:cNvPr>
              <p:cNvSpPr/>
              <p:nvPr/>
            </p:nvSpPr>
            <p:spPr>
              <a:xfrm>
                <a:off x="543011" y="27"/>
                <a:ext cx="722830" cy="749303"/>
              </a:xfrm>
              <a:custGeom>
                <a:avLst/>
                <a:gdLst/>
                <a:ahLst/>
                <a:cxnLst/>
                <a:rect l="l" t="t" r="r" b="b"/>
                <a:pathLst>
                  <a:path w="722830" h="749303">
                    <a:moveTo>
                      <a:pt x="0" y="228634"/>
                    </a:moveTo>
                    <a:cubicBezTo>
                      <a:pt x="210881" y="81412"/>
                      <a:pt x="461491" y="1684"/>
                      <a:pt x="718672" y="0"/>
                    </a:cubicBezTo>
                    <a:lnTo>
                      <a:pt x="722831" y="634987"/>
                    </a:lnTo>
                    <a:cubicBezTo>
                      <a:pt x="594240" y="635829"/>
                      <a:pt x="468935" y="675692"/>
                      <a:pt x="363495" y="749303"/>
                    </a:cubicBezTo>
                    <a:close/>
                  </a:path>
                </a:pathLst>
              </a:custGeom>
              <a:solidFill>
                <a:srgbClr val="FFBBD4"/>
              </a:solidFill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B4D63F38-05C9-E04D-AD7D-0AA11B772C5C}"/>
                  </a:ext>
                </a:extLst>
              </p:cNvPr>
              <p:cNvSpPr/>
              <p:nvPr/>
            </p:nvSpPr>
            <p:spPr>
              <a:xfrm>
                <a:off x="1198221" y="0"/>
                <a:ext cx="71715" cy="636015"/>
              </a:xfrm>
              <a:custGeom>
                <a:avLst/>
                <a:gdLst/>
                <a:ahLst/>
                <a:cxnLst/>
                <a:rect l="l" t="t" r="r" b="b"/>
                <a:pathLst>
                  <a:path w="71715" h="636015">
                    <a:moveTo>
                      <a:pt x="0" y="2030"/>
                    </a:moveTo>
                    <a:cubicBezTo>
                      <a:pt x="23860" y="679"/>
                      <a:pt x="47754" y="2"/>
                      <a:pt x="71652" y="0"/>
                    </a:cubicBezTo>
                    <a:lnTo>
                      <a:pt x="71716" y="635000"/>
                    </a:lnTo>
                    <a:cubicBezTo>
                      <a:pt x="59766" y="635001"/>
                      <a:pt x="47820" y="635340"/>
                      <a:pt x="35890" y="636015"/>
                    </a:cubicBez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771D6FAF-9B97-7D49-ABAE-C229E0B6A8E7}"/>
                  </a:ext>
                </a:extLst>
              </p:cNvPr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8F74A3"/>
              </a:solidFill>
            </p:spPr>
          </p:sp>
        </p:grpSp>
        <p:sp>
          <p:nvSpPr>
            <p:cNvPr id="36" name="TextBox 16">
              <a:extLst>
                <a:ext uri="{FF2B5EF4-FFF2-40B4-BE49-F238E27FC236}">
                  <a16:creationId xmlns:a16="http://schemas.microsoft.com/office/drawing/2014/main" id="{5AB2671F-72B9-504B-9897-3382AD887915}"/>
                </a:ext>
              </a:extLst>
            </p:cNvPr>
            <p:cNvSpPr txBox="1"/>
            <p:nvPr/>
          </p:nvSpPr>
          <p:spPr>
            <a:xfrm>
              <a:off x="2041889" y="4218592"/>
              <a:ext cx="1118978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수소에너지</a:t>
              </a:r>
              <a:endParaRPr lang="en-US" sz="14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23.2%</a:t>
              </a:r>
            </a:p>
          </p:txBody>
        </p: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56BC1282-6C78-C441-B366-BC53FC158DC4}"/>
                </a:ext>
              </a:extLst>
            </p:cNvPr>
            <p:cNvSpPr txBox="1"/>
            <p:nvPr/>
          </p:nvSpPr>
          <p:spPr>
            <a:xfrm>
              <a:off x="947873" y="2805822"/>
              <a:ext cx="7754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풍력</a:t>
              </a:r>
              <a:endParaRPr lang="en-US" sz="14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14.3%</a:t>
              </a:r>
            </a:p>
          </p:txBody>
        </p:sp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94A2B05C-2E48-DC46-BF0A-F3158A06026F}"/>
                </a:ext>
              </a:extLst>
            </p:cNvPr>
            <p:cNvSpPr txBox="1"/>
            <p:nvPr/>
          </p:nvSpPr>
          <p:spPr>
            <a:xfrm>
              <a:off x="1140918" y="1657628"/>
              <a:ext cx="9355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연료전지</a:t>
              </a:r>
              <a:endParaRPr lang="en-US" sz="14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10.5%</a:t>
              </a:r>
            </a:p>
          </p:txBody>
        </p:sp>
        <p:sp>
          <p:nvSpPr>
            <p:cNvPr id="39" name="TextBox 19">
              <a:extLst>
                <a:ext uri="{FF2B5EF4-FFF2-40B4-BE49-F238E27FC236}">
                  <a16:creationId xmlns:a16="http://schemas.microsoft.com/office/drawing/2014/main" id="{423F9271-7DF6-704B-A780-433630512B33}"/>
                </a:ext>
              </a:extLst>
            </p:cNvPr>
            <p:cNvSpPr txBox="1"/>
            <p:nvPr/>
          </p:nvSpPr>
          <p:spPr>
            <a:xfrm>
              <a:off x="2109935" y="1024430"/>
              <a:ext cx="618729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ESS</a:t>
              </a: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8.8%</a:t>
              </a:r>
            </a:p>
          </p:txBody>
        </p:sp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B8BED6CA-226B-DB42-8087-973BDE9B7F80}"/>
                </a:ext>
              </a:extLst>
            </p:cNvPr>
            <p:cNvSpPr txBox="1"/>
            <p:nvPr/>
          </p:nvSpPr>
          <p:spPr>
            <a:xfrm>
              <a:off x="4163590" y="2508478"/>
              <a:ext cx="7754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태양광</a:t>
              </a:r>
              <a:endParaRPr lang="en-US" sz="14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42.3%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25745100-66AE-7141-AD06-D02988FD7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94" r="-5"/>
          <a:stretch/>
        </p:blipFill>
        <p:spPr>
          <a:xfrm>
            <a:off x="1396346" y="3543300"/>
            <a:ext cx="4643869" cy="41596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5331728" y="2157943"/>
            <a:ext cx="223788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8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스마트</a:t>
            </a:r>
            <a:r>
              <a:rPr lang="en-US" sz="286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8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그리드</a:t>
            </a:r>
            <a:endParaRPr lang="en-US" sz="2868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05000" y="2161756"/>
            <a:ext cx="190812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8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기존</a:t>
            </a:r>
            <a:r>
              <a:rPr lang="en-US" sz="286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8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전력망</a:t>
            </a:r>
            <a:endParaRPr lang="en-US" sz="2868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AB4E4EAD-9292-0146-BA77-AC17A8DD9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0B64DCC-F699-B940-88FC-856DC0BF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FF4CA5E-9C3E-4A42-96E6-BDDD99A5E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5"/>
          <a:stretch/>
        </p:blipFill>
        <p:spPr>
          <a:xfrm>
            <a:off x="1371600" y="2643802"/>
            <a:ext cx="6781800" cy="58299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827B3F-CFE2-9D44-8B29-B7B80BFC7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502"/>
          <a:stretch/>
        </p:blipFill>
        <p:spPr>
          <a:xfrm>
            <a:off x="9060180" y="2161756"/>
            <a:ext cx="7010400" cy="36857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E26CF9-D713-EF4F-877C-BB42B7A65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26"/>
          <a:stretch/>
        </p:blipFill>
        <p:spPr>
          <a:xfrm>
            <a:off x="9060180" y="5968678"/>
            <a:ext cx="7239000" cy="2913444"/>
          </a:xfrm>
          <a:prstGeom prst="rect">
            <a:avLst/>
          </a:prstGeom>
        </p:spPr>
      </p:pic>
      <p:sp>
        <p:nvSpPr>
          <p:cNvPr id="19" name="AutoShape 18">
            <a:extLst>
              <a:ext uri="{FF2B5EF4-FFF2-40B4-BE49-F238E27FC236}">
                <a16:creationId xmlns:a16="http://schemas.microsoft.com/office/drawing/2014/main" id="{121F882C-1E69-7848-A604-217113A904E5}"/>
              </a:ext>
            </a:extLst>
          </p:cNvPr>
          <p:cNvSpPr/>
          <p:nvPr/>
        </p:nvSpPr>
        <p:spPr>
          <a:xfrm rot="5400000">
            <a:off x="5211993" y="5341707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0" name="Group 5">
            <a:extLst>
              <a:ext uri="{FF2B5EF4-FFF2-40B4-BE49-F238E27FC236}">
                <a16:creationId xmlns:a16="http://schemas.microsoft.com/office/drawing/2014/main" id="{D9A63035-F9E4-EA44-BB0C-D30FDD32236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FF77F677-1996-0943-A037-66E64241810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66E5DBF2-63E4-6C4A-B20A-2E1495A58B7C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43000" y="3064674"/>
            <a:ext cx="309473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6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SMP(System Marginal Price) :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계통한계가격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727779" y="2883553"/>
            <a:ext cx="3809851" cy="139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RPS(Renewable Portfolio Standard</a:t>
            </a:r>
          </a:p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신재생에너지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공급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의무화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제도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2160"/>
              </a:lnSpc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REC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(Renewable Energy Certificate)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신재생에너지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공급인증서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868C0FC2-DC7F-5F4D-AB7F-31F83BE13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FB5A92-F4FE-7843-B5F5-41637289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5D954C9-ABBC-2148-BA8B-8351757CFF24}"/>
              </a:ext>
            </a:extLst>
          </p:cNvPr>
          <p:cNvGrpSpPr/>
          <p:nvPr/>
        </p:nvGrpSpPr>
        <p:grpSpPr>
          <a:xfrm>
            <a:off x="4317951" y="2168700"/>
            <a:ext cx="9254401" cy="6480000"/>
            <a:chOff x="1381571" y="930770"/>
            <a:chExt cx="8208833" cy="560917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123B03E-CCA5-EB4E-8742-B236D8819CBC}"/>
                </a:ext>
              </a:extLst>
            </p:cNvPr>
            <p:cNvSpPr/>
            <p:nvPr/>
          </p:nvSpPr>
          <p:spPr>
            <a:xfrm>
              <a:off x="5566366" y="1142720"/>
              <a:ext cx="3968251" cy="1934408"/>
            </a:xfrm>
            <a:prstGeom prst="rect">
              <a:avLst/>
            </a:prstGeom>
            <a:noFill/>
            <a:ln w="28575">
              <a:solidFill>
                <a:srgbClr val="ED7D3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4ACB9C7-E0EA-4549-9D74-3B67C987717A}"/>
                </a:ext>
              </a:extLst>
            </p:cNvPr>
            <p:cNvSpPr/>
            <p:nvPr/>
          </p:nvSpPr>
          <p:spPr>
            <a:xfrm>
              <a:off x="1381571" y="1142720"/>
              <a:ext cx="4049144" cy="1934408"/>
            </a:xfrm>
            <a:prstGeom prst="rect">
              <a:avLst/>
            </a:prstGeom>
            <a:noFill/>
            <a:ln w="28575">
              <a:solidFill>
                <a:srgbClr val="ED7D3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15C3524-A301-0641-A869-76D59464A08D}"/>
                </a:ext>
              </a:extLst>
            </p:cNvPr>
            <p:cNvSpPr/>
            <p:nvPr/>
          </p:nvSpPr>
          <p:spPr>
            <a:xfrm>
              <a:off x="4810950" y="1392237"/>
              <a:ext cx="1291211" cy="1085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8175D0-6E4C-344B-823B-755163A86C4D}"/>
                </a:ext>
              </a:extLst>
            </p:cNvPr>
            <p:cNvSpPr txBox="1"/>
            <p:nvPr/>
          </p:nvSpPr>
          <p:spPr>
            <a:xfrm>
              <a:off x="4819326" y="2439063"/>
              <a:ext cx="1198941" cy="293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소규모발전소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2F357C-3A74-6B46-8C36-0DA0EC0DC663}"/>
                </a:ext>
              </a:extLst>
            </p:cNvPr>
            <p:cNvSpPr txBox="1"/>
            <p:nvPr/>
          </p:nvSpPr>
          <p:spPr>
            <a:xfrm>
              <a:off x="6290825" y="5093956"/>
              <a:ext cx="988501" cy="293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전력거래소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40B0827-4C10-F34E-975A-24FD09839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919" y="1389140"/>
              <a:ext cx="1219200" cy="1257125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43C6A5A-8AA1-3845-AB59-BB2BF6C21F27}"/>
                </a:ext>
              </a:extLst>
            </p:cNvPr>
            <p:cNvGrpSpPr/>
            <p:nvPr/>
          </p:nvGrpSpPr>
          <p:grpSpPr>
            <a:xfrm>
              <a:off x="6217982" y="3900715"/>
              <a:ext cx="1178528" cy="1196958"/>
              <a:chOff x="3927441" y="4456482"/>
              <a:chExt cx="1219200" cy="1238266"/>
            </a:xfrm>
          </p:grpSpPr>
          <p:pic>
            <p:nvPicPr>
              <p:cNvPr id="52" name="Picture 4" descr="Buildings, center, mal, mall, shopping">
                <a:extLst>
                  <a:ext uri="{FF2B5EF4-FFF2-40B4-BE49-F238E27FC236}">
                    <a16:creationId xmlns:a16="http://schemas.microsoft.com/office/drawing/2014/main" id="{FF674D1C-1222-2844-BB69-513F784B1F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7441" y="4475548"/>
                <a:ext cx="1219200" cy="1219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DC7FD05D-2BE7-BA42-A82B-9EA0C56EA318}"/>
                  </a:ext>
                </a:extLst>
              </p:cNvPr>
              <p:cNvSpPr/>
              <p:nvPr/>
            </p:nvSpPr>
            <p:spPr>
              <a:xfrm>
                <a:off x="4350610" y="4456482"/>
                <a:ext cx="372862" cy="372862"/>
              </a:xfrm>
              <a:prstGeom prst="ellipse">
                <a:avLst/>
              </a:prstGeom>
              <a:solidFill>
                <a:srgbClr val="ED5C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pic>
            <p:nvPicPr>
              <p:cNvPr id="54" name="Picture 6" descr="Flash, light, power, storm, charge, energy, lamp">
                <a:extLst>
                  <a:ext uri="{FF2B5EF4-FFF2-40B4-BE49-F238E27FC236}">
                    <a16:creationId xmlns:a16="http://schemas.microsoft.com/office/drawing/2014/main" id="{10FD5996-A03E-5E4F-87AF-36164E746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1643" y="4466032"/>
                <a:ext cx="372845" cy="3728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10" descr="Electric, electricity, energy, power, pylon">
              <a:extLst>
                <a:ext uri="{FF2B5EF4-FFF2-40B4-BE49-F238E27FC236}">
                  <a16:creationId xmlns:a16="http://schemas.microsoft.com/office/drawing/2014/main" id="{5CF62CDF-1803-9942-80C7-161F172FA8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7731" y="1238547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08613F-E616-9240-AC63-59C2C61ACEED}"/>
                </a:ext>
              </a:extLst>
            </p:cNvPr>
            <p:cNvSpPr txBox="1"/>
            <p:nvPr/>
          </p:nvSpPr>
          <p:spPr>
            <a:xfrm>
              <a:off x="1574393" y="2477408"/>
              <a:ext cx="1149174" cy="3996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SMP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한국전력 판매가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CA0D5BA-21A4-844D-8300-D2C849615C0E}"/>
                </a:ext>
              </a:extLst>
            </p:cNvPr>
            <p:cNvCxnSpPr>
              <a:cxnSpLocks/>
            </p:cNvCxnSpPr>
            <p:nvPr/>
          </p:nvCxnSpPr>
          <p:spPr>
            <a:xfrm>
              <a:off x="2834250" y="1870483"/>
              <a:ext cx="151716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3C990B1-2F19-A547-BE69-634E2A251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4250" y="2154153"/>
              <a:ext cx="151716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528D0C-1F51-A84E-AC96-A3F94A800D7E}"/>
                </a:ext>
              </a:extLst>
            </p:cNvPr>
            <p:cNvSpPr txBox="1"/>
            <p:nvPr/>
          </p:nvSpPr>
          <p:spPr>
            <a:xfrm>
              <a:off x="3068387" y="1499394"/>
              <a:ext cx="869062" cy="293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수익 정산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9576D9-385D-BE4E-A5E2-C473B089AAEA}"/>
                </a:ext>
              </a:extLst>
            </p:cNvPr>
            <p:cNvSpPr txBox="1"/>
            <p:nvPr/>
          </p:nvSpPr>
          <p:spPr>
            <a:xfrm>
              <a:off x="3068387" y="2184545"/>
              <a:ext cx="869062" cy="293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전력 판매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FE70364-7441-4A48-9FEF-9EEDA2F69E7E}"/>
                </a:ext>
              </a:extLst>
            </p:cNvPr>
            <p:cNvSpPr txBox="1"/>
            <p:nvPr/>
          </p:nvSpPr>
          <p:spPr>
            <a:xfrm>
              <a:off x="2772697" y="930770"/>
              <a:ext cx="1353321" cy="2664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기본 판매 수익</a:t>
              </a:r>
            </a:p>
          </p:txBody>
        </p:sp>
        <p:pic>
          <p:nvPicPr>
            <p:cNvPr id="30" name="Picture 12" descr="Cooling, factory, illustration, industry, oil, pipe, power">
              <a:extLst>
                <a:ext uri="{FF2B5EF4-FFF2-40B4-BE49-F238E27FC236}">
                  <a16:creationId xmlns:a16="http://schemas.microsoft.com/office/drawing/2014/main" id="{3DA00863-6F8F-544A-85FB-B4E10EA1D3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469" y="1258208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09A815-0E5C-4045-A8E6-F764BC3B4084}"/>
                </a:ext>
              </a:extLst>
            </p:cNvPr>
            <p:cNvSpPr txBox="1"/>
            <p:nvPr/>
          </p:nvSpPr>
          <p:spPr>
            <a:xfrm>
              <a:off x="8213839" y="2467316"/>
              <a:ext cx="1149174" cy="3996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REC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</a:t>
              </a:r>
              <a:r>
                <a:rPr lang="ko-KR" altLang="en-US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생산공급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인증서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CBE6CFB6-DBB5-EA4E-AD18-9A03F32CFDF2}"/>
                </a:ext>
              </a:extLst>
            </p:cNvPr>
            <p:cNvCxnSpPr>
              <a:cxnSpLocks/>
            </p:cNvCxnSpPr>
            <p:nvPr/>
          </p:nvCxnSpPr>
          <p:spPr>
            <a:xfrm>
              <a:off x="6527660" y="1870483"/>
              <a:ext cx="151716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C8CFFA77-3E46-214A-BB8A-614DF1762D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27660" y="2154153"/>
              <a:ext cx="151716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6A39D3-75AB-B548-B38D-9F11ED84D622}"/>
                </a:ext>
              </a:extLst>
            </p:cNvPr>
            <p:cNvSpPr txBox="1"/>
            <p:nvPr/>
          </p:nvSpPr>
          <p:spPr>
            <a:xfrm>
              <a:off x="6761797" y="1499394"/>
              <a:ext cx="869062" cy="293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전력 판매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F7E5180-7283-9242-8AE8-04B0C2686F74}"/>
                </a:ext>
              </a:extLst>
            </p:cNvPr>
            <p:cNvSpPr txBox="1"/>
            <p:nvPr/>
          </p:nvSpPr>
          <p:spPr>
            <a:xfrm>
              <a:off x="6823984" y="2184545"/>
              <a:ext cx="910297" cy="293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REC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정산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2EBDC7-2EF6-724D-ACD5-DA99E9F977F2}"/>
                </a:ext>
              </a:extLst>
            </p:cNvPr>
            <p:cNvSpPr txBox="1"/>
            <p:nvPr/>
          </p:nvSpPr>
          <p:spPr>
            <a:xfrm>
              <a:off x="6606890" y="965590"/>
              <a:ext cx="1881754" cy="2664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추가 수익 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(RPS </a:t>
              </a:r>
              <a:r>
                <a: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제도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)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2AC188-BCBC-3148-8085-81FAD501D978}"/>
                </a:ext>
              </a:extLst>
            </p:cNvPr>
            <p:cNvSpPr txBox="1"/>
            <p:nvPr/>
          </p:nvSpPr>
          <p:spPr>
            <a:xfrm>
              <a:off x="4735783" y="4135202"/>
              <a:ext cx="1034002" cy="293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발전량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예측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6A355B-C1EF-BE46-A55B-243358B05EB7}"/>
                </a:ext>
              </a:extLst>
            </p:cNvPr>
            <p:cNvSpPr txBox="1"/>
            <p:nvPr/>
          </p:nvSpPr>
          <p:spPr>
            <a:xfrm>
              <a:off x="4653248" y="4757950"/>
              <a:ext cx="1198941" cy="293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인센티브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정산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05335A6-13E4-D14B-95A8-AD3FDB864B4D}"/>
                </a:ext>
              </a:extLst>
            </p:cNvPr>
            <p:cNvSpPr txBox="1"/>
            <p:nvPr/>
          </p:nvSpPr>
          <p:spPr>
            <a:xfrm>
              <a:off x="6735812" y="3229696"/>
              <a:ext cx="1623909" cy="45290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추가 수익</a:t>
              </a:r>
              <a:endPara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(</a:t>
              </a:r>
              <a:r>
                <a: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발전량 예측 제도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)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97DA35-2FB8-DE4F-B978-65034097DAA4}"/>
                </a:ext>
              </a:extLst>
            </p:cNvPr>
            <p:cNvSpPr txBox="1"/>
            <p:nvPr/>
          </p:nvSpPr>
          <p:spPr>
            <a:xfrm>
              <a:off x="7671983" y="4476853"/>
              <a:ext cx="1918421" cy="4529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안정적인 전력 제공을 위한</a:t>
              </a:r>
              <a:endPara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  <a:p>
              <a:r>
                <a: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자료로 활용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5A7DA9C-2214-2545-8AC6-FC3865D99E51}"/>
                </a:ext>
              </a:extLst>
            </p:cNvPr>
            <p:cNvGrpSpPr/>
            <p:nvPr/>
          </p:nvGrpSpPr>
          <p:grpSpPr>
            <a:xfrm>
              <a:off x="3068387" y="3780873"/>
              <a:ext cx="1219200" cy="1219200"/>
              <a:chOff x="3670395" y="4373471"/>
              <a:chExt cx="1219200" cy="1219200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725273CD-92F0-8845-8758-9EF67A27AF01}"/>
                  </a:ext>
                </a:extLst>
              </p:cNvPr>
              <p:cNvSpPr/>
              <p:nvPr/>
            </p:nvSpPr>
            <p:spPr>
              <a:xfrm>
                <a:off x="3749040" y="4489902"/>
                <a:ext cx="1061910" cy="1061910"/>
              </a:xfrm>
              <a:prstGeom prst="ellipse">
                <a:avLst/>
              </a:prstGeom>
              <a:solidFill>
                <a:srgbClr val="E9F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pic>
            <p:nvPicPr>
              <p:cNvPr id="50" name="Picture 4" descr="Avoid, greeting, handshake, stop">
                <a:extLst>
                  <a:ext uri="{FF2B5EF4-FFF2-40B4-BE49-F238E27FC236}">
                    <a16:creationId xmlns:a16="http://schemas.microsoft.com/office/drawing/2014/main" id="{9D3CE5C1-4EE5-074C-907D-439C3EB86D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375" b="89844" l="7813" r="90625">
                            <a14:foregroundMark x1="7813" y1="46875" x2="7813" y2="46875"/>
                            <a14:foregroundMark x1="90625" y1="44531" x2="90625" y2="44531"/>
                            <a14:backgroundMark x1="48438" y1="33594" x2="60156" y2="10156"/>
                            <a14:backgroundMark x1="35156" y1="25000" x2="46094" y2="25000"/>
                            <a14:backgroundMark x1="67188" y1="27344" x2="54688" y2="25000"/>
                            <a14:backgroundMark x1="68750" y1="18750" x2="64063" y2="21875"/>
                            <a14:backgroundMark x1="28906" y1="10156" x2="36719" y2="210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0395" y="4373471"/>
                <a:ext cx="1219200" cy="1219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154F5D3D-8502-0B4E-A937-49D2A81AA6D0}"/>
                  </a:ext>
                </a:extLst>
              </p:cNvPr>
              <p:cNvSpPr/>
              <p:nvPr/>
            </p:nvSpPr>
            <p:spPr>
              <a:xfrm>
                <a:off x="3749040" y="4489902"/>
                <a:ext cx="1061910" cy="106191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513BB8C-9E98-0545-B19E-863582A16021}"/>
                </a:ext>
              </a:extLst>
            </p:cNvPr>
            <p:cNvSpPr txBox="1"/>
            <p:nvPr/>
          </p:nvSpPr>
          <p:spPr>
            <a:xfrm>
              <a:off x="3142624" y="5015747"/>
              <a:ext cx="988501" cy="293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중개사업자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F326C0A-6B86-8D49-8CEF-A04AC9D5F6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1719" y="2928981"/>
              <a:ext cx="657481" cy="92614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58604159-8021-3441-BE74-E208F9C59F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8942" y="2853189"/>
              <a:ext cx="681452" cy="927684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742BBED-4CC2-094D-AB0D-93A55734B178}"/>
                </a:ext>
              </a:extLst>
            </p:cNvPr>
            <p:cNvSpPr txBox="1"/>
            <p:nvPr/>
          </p:nvSpPr>
          <p:spPr>
            <a:xfrm>
              <a:off x="3571784" y="3257368"/>
              <a:ext cx="869062" cy="293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수익 정산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E8E817A-20E1-834E-93D8-74B8043637FF}"/>
                </a:ext>
              </a:extLst>
            </p:cNvPr>
            <p:cNvSpPr txBox="1"/>
            <p:nvPr/>
          </p:nvSpPr>
          <p:spPr>
            <a:xfrm>
              <a:off x="4677997" y="3368815"/>
              <a:ext cx="914562" cy="506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전력 중개 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계약</a:t>
              </a: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60C6E0E4-6680-BE4B-AB3D-07A979A685B8}"/>
                </a:ext>
              </a:extLst>
            </p:cNvPr>
            <p:cNvCxnSpPr>
              <a:cxnSpLocks/>
            </p:cNvCxnSpPr>
            <p:nvPr/>
          </p:nvCxnSpPr>
          <p:spPr>
            <a:xfrm>
              <a:off x="4536955" y="4493770"/>
              <a:ext cx="151716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8D1DE474-68DC-764D-8CA6-7CAD228A0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955" y="4711822"/>
              <a:ext cx="1517164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717236C-4F02-E748-9BC6-38397EB716C5}"/>
                </a:ext>
              </a:extLst>
            </p:cNvPr>
            <p:cNvSpPr/>
            <p:nvPr/>
          </p:nvSpPr>
          <p:spPr>
            <a:xfrm>
              <a:off x="2879957" y="2184545"/>
              <a:ext cx="4745523" cy="4355399"/>
            </a:xfrm>
            <a:prstGeom prst="ellipse">
              <a:avLst/>
            </a:prstGeom>
            <a:noFill/>
            <a:ln w="76200">
              <a:solidFill>
                <a:srgbClr val="FF392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38200" y="4316806"/>
            <a:ext cx="8176255" cy="2413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20MW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이상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태양광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및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풍력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발전사업자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등이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재생에너지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발전량을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b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하루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전에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미리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예측하여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제출하고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b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당일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날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일정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오차율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이내로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이행할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경우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정산금을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지급하는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제도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3404"/>
              </a:lnSpc>
            </a:pPr>
            <a:endParaRPr lang="en-US" sz="2431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8657093A-9CAC-2E48-9B7F-7B52DCF33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463D25E-4346-1449-AA30-39926D92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AutoShape 18">
            <a:extLst>
              <a:ext uri="{FF2B5EF4-FFF2-40B4-BE49-F238E27FC236}">
                <a16:creationId xmlns:a16="http://schemas.microsoft.com/office/drawing/2014/main" id="{EBF96E6B-D084-8F4C-85F8-711EE70FCF73}"/>
              </a:ext>
            </a:extLst>
          </p:cNvPr>
          <p:cNvSpPr/>
          <p:nvPr/>
        </p:nvSpPr>
        <p:spPr>
          <a:xfrm rot="5400000">
            <a:off x="5973993" y="5680936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2A25BD-6F10-E34D-B9B1-ACA9A89CCE7A}"/>
              </a:ext>
            </a:extLst>
          </p:cNvPr>
          <p:cNvSpPr/>
          <p:nvPr/>
        </p:nvSpPr>
        <p:spPr>
          <a:xfrm>
            <a:off x="9296399" y="2595369"/>
            <a:ext cx="8253630" cy="6407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2495" lvl="1"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참여대상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 </a:t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20MW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이상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태양광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및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풍력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발전사업자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또는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②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태양광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풍력을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20MW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이상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모집한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집합전력자원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운영자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소규모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전력중개사업자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  <a:p>
            <a:pPr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</a:p>
          <a:p>
            <a:pPr marL="262495" lvl="1"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참여조건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 </a:t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참여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예측능력의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신뢰성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담보를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위해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등록시험</a:t>
            </a:r>
            <a:r>
              <a:rPr lang="en-US" altLang="ko-Kore-KR" dirty="0">
                <a:solidFill>
                  <a:srgbClr val="FF392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통과</a:t>
            </a:r>
            <a:r>
              <a:rPr lang="en-US" altLang="ko-Kore-KR" dirty="0">
                <a:solidFill>
                  <a:srgbClr val="FF392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필요</a:t>
            </a:r>
            <a:endParaRPr lang="en-US" altLang="ko-Kore-KR" dirty="0">
              <a:solidFill>
                <a:srgbClr val="FF392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62495" lvl="1"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등록시험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통과기준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 1개월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동안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평균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예측오차율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10%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  <a:p>
            <a:pPr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</a:p>
          <a:p>
            <a:pPr marL="262495" lvl="1"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정산기준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 </a:t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예측오차율이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8%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이하인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경우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태양광·풍력</a:t>
            </a:r>
            <a:r>
              <a:rPr lang="en-US" altLang="ko-Kore-KR" dirty="0">
                <a:solidFill>
                  <a:srgbClr val="FF392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발전량에</a:t>
            </a:r>
            <a:r>
              <a:rPr lang="en-US" altLang="ko-Kore-KR" dirty="0">
                <a:solidFill>
                  <a:srgbClr val="FF392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3~4원/kWh </a:t>
            </a:r>
            <a:r>
              <a:rPr lang="en-US" altLang="ko-Kore-KR" dirty="0" err="1">
                <a:solidFill>
                  <a:srgbClr val="FF392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정산금</a:t>
            </a:r>
            <a:r>
              <a:rPr lang="en-US" altLang="ko-Kore-KR" dirty="0">
                <a:solidFill>
                  <a:srgbClr val="FF392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지급</a:t>
            </a:r>
            <a:endParaRPr lang="en-US" altLang="ko-Kore-KR" dirty="0">
              <a:solidFill>
                <a:srgbClr val="FF392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3404"/>
              </a:lnSpc>
            </a:pPr>
            <a:endParaRPr lang="en-US" altLang="ko-Kore-KR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FFCDD-A28F-CF4E-9C45-E27E3A450391}"/>
              </a:ext>
            </a:extLst>
          </p:cNvPr>
          <p:cNvSpPr/>
          <p:nvPr/>
        </p:nvSpPr>
        <p:spPr>
          <a:xfrm>
            <a:off x="838200" y="3051575"/>
            <a:ext cx="6125395" cy="720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3600" b="1" dirty="0" err="1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재생에너지</a:t>
            </a:r>
            <a:r>
              <a:rPr lang="en-US" altLang="ko-Kore-KR" sz="36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altLang="ko-Kore-KR" sz="3600" b="1" dirty="0" err="1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발전량</a:t>
            </a:r>
            <a:r>
              <a:rPr lang="en-US" altLang="ko-Kore-KR" sz="36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altLang="ko-Kore-KR" sz="3600" b="1" dirty="0" err="1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예측제도란</a:t>
            </a:r>
            <a:r>
              <a:rPr lang="en-US" altLang="ko-Kore-KR" sz="36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3471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FB1B9AE4-99CD-BC45-865B-5E17DFF637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61220" y="1833136"/>
            <a:ext cx="6965559" cy="696555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E765FF37-9804-234E-9A01-A9ABC071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98EE5808-04E6-A74B-9669-A7732DA3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4648200" y="4110076"/>
            <a:ext cx="8991600" cy="2066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태양광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중개사업자에게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필요한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9599"/>
              </a:lnSpc>
            </a:pP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태양광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발전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예측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모델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설계</a:t>
            </a:r>
            <a:endParaRPr lang="en-US" sz="6399" b="1" dirty="0">
              <a:solidFill>
                <a:schemeClr val="tx1">
                  <a:lumMod val="85000"/>
                  <a:lumOff val="1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801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98820" y="1609761"/>
            <a:ext cx="15490360" cy="706747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WBS</a:t>
              </a: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7E1DB44-A327-E241-B245-BE50D870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8B03D0A-0F57-D54B-8DFC-DE745146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824C5404-FCB2-6D45-94BE-39C77F4BD54F}"/>
              </a:ext>
            </a:extLst>
          </p:cNvPr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1813</Words>
  <Application>Microsoft Macintosh PowerPoint</Application>
  <PresentationFormat>사용자 지정</PresentationFormat>
  <Paragraphs>420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NanumSquareOTF</vt:lpstr>
      <vt:lpstr>NanumSquareOTF Light</vt:lpstr>
      <vt:lpstr>Britannic Bold</vt:lpstr>
      <vt:lpstr>NanumSquareOTF Bold</vt:lpstr>
      <vt:lpstr>Arial</vt:lpstr>
      <vt:lpstr>Wingdings</vt:lpstr>
      <vt:lpstr>NanumSquareOTF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Solarsido project</dc:title>
  <cp:lastModifiedBy>Microsoft Office User</cp:lastModifiedBy>
  <cp:revision>24</cp:revision>
  <dcterms:created xsi:type="dcterms:W3CDTF">2006-08-16T00:00:00Z</dcterms:created>
  <dcterms:modified xsi:type="dcterms:W3CDTF">2021-08-18T05:33:43Z</dcterms:modified>
  <dc:identifier>DAEnQ-0vn80</dc:identifier>
</cp:coreProperties>
</file>